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2"/>
  </p:notesMasterIdLst>
  <p:sldIdLst>
    <p:sldId id="288" r:id="rId5"/>
    <p:sldId id="275" r:id="rId6"/>
    <p:sldId id="285" r:id="rId7"/>
    <p:sldId id="269" r:id="rId8"/>
    <p:sldId id="272" r:id="rId9"/>
    <p:sldId id="278" r:id="rId10"/>
    <p:sldId id="277" r:id="rId11"/>
    <p:sldId id="264" r:id="rId12"/>
    <p:sldId id="294" r:id="rId13"/>
    <p:sldId id="266" r:id="rId14"/>
    <p:sldId id="5433" r:id="rId15"/>
    <p:sldId id="279" r:id="rId16"/>
    <p:sldId id="293" r:id="rId17"/>
    <p:sldId id="286" r:id="rId18"/>
    <p:sldId id="287" r:id="rId19"/>
    <p:sldId id="280" r:id="rId20"/>
    <p:sldId id="295" r:id="rId21"/>
    <p:sldId id="284" r:id="rId22"/>
    <p:sldId id="291" r:id="rId23"/>
    <p:sldId id="290" r:id="rId24"/>
    <p:sldId id="276" r:id="rId25"/>
    <p:sldId id="5429" r:id="rId26"/>
    <p:sldId id="5430" r:id="rId27"/>
    <p:sldId id="5434" r:id="rId28"/>
    <p:sldId id="283" r:id="rId29"/>
    <p:sldId id="543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12C43-8FEC-CB70-14D3-7915B3086D66}" name="Erin Cross" initials="EC" userId="S::erin.robinson@kromatid.com::7b33ad23-6c2b-4deb-b03d-f31eca25059f" providerId="AD"/>
  <p188:author id="{B4F0578F-7E6B-D053-77CF-517EDD63691C}" name="Ivan Perez" initials="IP" userId="S::iperez@kromatid.com::306a8317-d2b0-4c70-84ae-454566f0d5d5" providerId="AD"/>
  <p188:author id="{6B0EEFB2-C1A1-1940-7B69-34E32E34BAAA}" name="Stephanie Elena" initials="SE" userId="S::selena@kromatid.com::86b93124-fb9d-4b9f-b0c3-11e7afd77247" providerId="AD"/>
  <p188:author id="{004526F7-DB49-C7E4-9619-5E325D7275B8}" name="Clare Rogers" initials="CR" userId="S::crogers@kromatid.com::624b4244-ad9c-41b2-b0d3-811159c8a6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69"/>
    <a:srgbClr val="004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9494" autoAdjust="0"/>
  </p:normalViewPr>
  <p:slideViewPr>
    <p:cSldViewPr snapToGrid="0">
      <p:cViewPr varScale="1">
        <p:scale>
          <a:sx n="74" d="100"/>
          <a:sy n="74" d="100"/>
        </p:scale>
        <p:origin x="33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FD5D1-EFDC-4698-AA4C-9DB7A340943E}"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AC6B-E161-4005-B525-2C302A8818BC}" type="slidenum">
              <a:rPr lang="en-US" smtClean="0"/>
              <a:t>‹#›</a:t>
            </a:fld>
            <a:endParaRPr lang="en-US"/>
          </a:p>
        </p:txBody>
      </p:sp>
    </p:spTree>
    <p:extLst>
      <p:ext uri="{BB962C8B-B14F-4D97-AF65-F5344CB8AC3E}">
        <p14:creationId xmlns:p14="http://schemas.microsoft.com/office/powerpoint/2010/main" val="299406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1</a:t>
            </a:fld>
            <a:endParaRPr lang="en-US"/>
          </a:p>
        </p:txBody>
      </p:sp>
    </p:spTree>
    <p:extLst>
      <p:ext uri="{BB962C8B-B14F-4D97-AF65-F5344CB8AC3E}">
        <p14:creationId xmlns:p14="http://schemas.microsoft.com/office/powerpoint/2010/main" val="47989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Here again is a second example, this </a:t>
            </a:r>
            <a:r>
              <a:rPr lang="en-US" dirty="0" err="1"/>
              <a:t>subtelomere</a:t>
            </a:r>
            <a:r>
              <a:rPr lang="en-US" dirty="0"/>
              <a:t> probe targets near the p-arm terminus of chromosome 2.</a:t>
            </a:r>
          </a:p>
          <a:p>
            <a:pPr marL="0" indent="0">
              <a:buFont typeface="+mj-lt"/>
              <a:buNone/>
            </a:pPr>
            <a:r>
              <a:rPr lang="en-US" dirty="0"/>
              <a:t>Again, the inverted DAPI image on the left and in the lower-center creates that simulated G-band staining pattern.</a:t>
            </a:r>
          </a:p>
          <a:p>
            <a:pPr marL="0" indent="0">
              <a:buFont typeface="+mj-lt"/>
              <a:buNone/>
            </a:pPr>
            <a:r>
              <a:rPr lang="en-US" dirty="0"/>
              <a:t>The examples shown for both the </a:t>
            </a:r>
            <a:r>
              <a:rPr lang="en-US" dirty="0" err="1"/>
              <a:t>subcentromere</a:t>
            </a:r>
            <a:r>
              <a:rPr lang="en-US" dirty="0"/>
              <a:t> and </a:t>
            </a:r>
            <a:r>
              <a:rPr lang="en-US" dirty="0" err="1"/>
              <a:t>subtelomere</a:t>
            </a:r>
            <a:r>
              <a:rPr lang="en-US" dirty="0"/>
              <a:t> probes have been metaphase images, but users apply these probes in interphase studies regularly.</a:t>
            </a:r>
          </a:p>
          <a:p>
            <a:pPr marL="0" indent="0">
              <a:buFont typeface="+mj-lt"/>
              <a:buNone/>
            </a:pPr>
            <a:r>
              <a:rPr lang="en-US" dirty="0"/>
              <a:t>We have a minimum oligonucleotides-per-kilobase limit for standard designs, which ensures probe sets reliably generate nice, bright, compact signals in interphase nuclei as well as in metaphase.</a:t>
            </a:r>
          </a:p>
          <a:p>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10</a:t>
            </a:fld>
            <a:endParaRPr lang="en-US"/>
          </a:p>
        </p:txBody>
      </p:sp>
    </p:spTree>
    <p:extLst>
      <p:ext uri="{BB962C8B-B14F-4D97-AF65-F5344CB8AC3E}">
        <p14:creationId xmlns:p14="http://schemas.microsoft.com/office/powerpoint/2010/main" val="1470836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Here are two example images showing interphase nuclei and metaphase spread pairings for a probe from each of the two categories discussed.</a:t>
            </a:r>
          </a:p>
          <a:p>
            <a:pPr marL="0" indent="0">
              <a:buFont typeface="+mj-lt"/>
              <a:buNone/>
            </a:pPr>
            <a:r>
              <a:rPr lang="en-US" dirty="0"/>
              <a:t>The left-hand image features the q-arm </a:t>
            </a:r>
            <a:r>
              <a:rPr lang="en-US" dirty="0" err="1"/>
              <a:t>subcentromere</a:t>
            </a:r>
            <a:r>
              <a:rPr lang="en-US" dirty="0"/>
              <a:t> probe for chromosome X labeled in red  and the image on the right corresponds to the </a:t>
            </a:r>
            <a:r>
              <a:rPr lang="en-US" dirty="0" err="1"/>
              <a:t>subtelomere</a:t>
            </a:r>
            <a:r>
              <a:rPr lang="en-US" dirty="0"/>
              <a:t> probe for the q-arm of chromosome 7 labeled in orange.</a:t>
            </a:r>
          </a:p>
        </p:txBody>
      </p:sp>
      <p:sp>
        <p:nvSpPr>
          <p:cNvPr id="4" name="Slide Number Placeholder 3"/>
          <p:cNvSpPr>
            <a:spLocks noGrp="1"/>
          </p:cNvSpPr>
          <p:nvPr>
            <p:ph type="sldNum" sz="quarter" idx="5"/>
          </p:nvPr>
        </p:nvSpPr>
        <p:spPr/>
        <p:txBody>
          <a:bodyPr/>
          <a:lstStyle/>
          <a:p>
            <a:fld id="{72ACAC6B-E161-4005-B525-2C302A8818BC}" type="slidenum">
              <a:rPr lang="en-US" smtClean="0"/>
              <a:t>11</a:t>
            </a:fld>
            <a:endParaRPr lang="en-US"/>
          </a:p>
        </p:txBody>
      </p:sp>
    </p:spTree>
    <p:extLst>
      <p:ext uri="{BB962C8B-B14F-4D97-AF65-F5344CB8AC3E}">
        <p14:creationId xmlns:p14="http://schemas.microsoft.com/office/powerpoint/2010/main" val="2039843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Transitioning to whole chromosome paints, the first category we’re going to look at is the medium-density or MD paint probe family.</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MD paints perform best in metaphase studies.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Targeted loci along the length of the chromosome are spaced out in this design, reducing material costs during manufacturing and lowering the product’s price.</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probes serve to locate and enumerate the target chromosome, revealing numerical abnormalities like aneuploidy and polyploidy.</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Translocations are detected as well, with fluorescence following the relocated labeled DNA.</a:t>
            </a:r>
          </a:p>
        </p:txBody>
      </p:sp>
      <p:sp>
        <p:nvSpPr>
          <p:cNvPr id="4" name="Slide Number Placeholder 3"/>
          <p:cNvSpPr>
            <a:spLocks noGrp="1"/>
          </p:cNvSpPr>
          <p:nvPr>
            <p:ph type="sldNum" sz="quarter" idx="5"/>
          </p:nvPr>
        </p:nvSpPr>
        <p:spPr/>
        <p:txBody>
          <a:bodyPr/>
          <a:lstStyle/>
          <a:p>
            <a:fld id="{72ACAC6B-E161-4005-B525-2C302A8818BC}" type="slidenum">
              <a:rPr lang="en-US" smtClean="0"/>
              <a:t>12</a:t>
            </a:fld>
            <a:endParaRPr lang="en-US"/>
          </a:p>
        </p:txBody>
      </p:sp>
    </p:spTree>
    <p:extLst>
      <p:ext uri="{BB962C8B-B14F-4D97-AF65-F5344CB8AC3E}">
        <p14:creationId xmlns:p14="http://schemas.microsoft.com/office/powerpoint/2010/main" val="229741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high-density, HD paints have no coverage gaps and target all compatible unique sequence loci, resulting in blanket fluorescence.</a:t>
            </a:r>
          </a:p>
          <a:p>
            <a:pPr marL="0" marR="0" lvl="0" indent="0">
              <a:lnSpc>
                <a:spcPct val="107000"/>
              </a:lnSpc>
              <a:spcBef>
                <a:spcPts val="0"/>
              </a:spcBef>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HD paint probes perform well in either metaphase or interphase.</a:t>
            </a:r>
          </a:p>
          <a:p>
            <a:pPr marL="0" marR="0" lvl="0" indent="0">
              <a:lnSpc>
                <a:spcPct val="107000"/>
              </a:lnSpc>
              <a:spcBef>
                <a:spcPts val="0"/>
              </a:spcBef>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are suited to any application requiring:</a:t>
            </a:r>
          </a:p>
          <a:p>
            <a:pPr marL="800100" marR="0" lvl="1"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chromosome enumeration,</a:t>
            </a:r>
          </a:p>
          <a:p>
            <a:pPr marL="800100" marR="0" lvl="1"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detection of structural rearrangements,</a:t>
            </a:r>
          </a:p>
          <a:p>
            <a:pPr marL="800100" marR="0" lvl="1"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characterization of the spatial distribution of unwound chromatin within interphase nuclei.</a:t>
            </a:r>
          </a:p>
          <a:p>
            <a:pPr marL="342900" marR="0" lvl="0" indent="-342900">
              <a:lnSpc>
                <a:spcPct val="107000"/>
              </a:lnSpc>
              <a:spcBef>
                <a:spcPts val="0"/>
              </a:spcBef>
              <a:spcAft>
                <a:spcPts val="80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2ACAC6B-E161-4005-B525-2C302A8818BC}" type="slidenum">
              <a:rPr lang="en-US" smtClean="0"/>
              <a:t>13</a:t>
            </a:fld>
            <a:endParaRPr lang="en-US"/>
          </a:p>
        </p:txBody>
      </p:sp>
    </p:spTree>
    <p:extLst>
      <p:ext uri="{BB962C8B-B14F-4D97-AF65-F5344CB8AC3E}">
        <p14:creationId xmlns:p14="http://schemas.microsoft.com/office/powerpoint/2010/main" val="1782528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exciting application of the HD paints is the role KromaTiD played as part of the NASA Twins Study.</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Identical twin astronauts, Scott and Mark Kelly </a:t>
            </a:r>
            <a:r>
              <a:rPr lang="en-US" sz="1800" dirty="0">
                <a:effectLst/>
                <a:latin typeface="Segoe UI" panose="020B0502040204020203" pitchFamily="34" charset="0"/>
              </a:rPr>
              <a:t>were studied over the course of one year while one was in orbit and the other was here on the surface.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NASA scientists needed a better way to track DNA damage suffered through exposure to the ionizing radiation of Space.</a:t>
            </a:r>
          </a:p>
          <a:p>
            <a:pPr marL="0" marR="0" lvl="0" indent="0">
              <a:lnSpc>
                <a:spcPct val="107000"/>
              </a:lnSpc>
              <a:spcBef>
                <a:spcPts val="0"/>
              </a:spcBef>
              <a:spcAft>
                <a:spcPts val="800"/>
              </a:spcAft>
              <a:buFont typeface="+mj-lt"/>
              <a:buNone/>
            </a:pPr>
            <a:r>
              <a:rPr lang="en-US" sz="1800" dirty="0">
                <a:effectLst/>
                <a:latin typeface="Segoe UI" panose="020B0502040204020203" pitchFamily="34" charset="0"/>
              </a:rPr>
              <a:t>The high-density paints enabled the space agency to compare the incidence of structural rearrangements and other changes seen in the DNA of both subjects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mj-lt"/>
              <a:buNone/>
            </a:pPr>
            <a:r>
              <a:rPr lang="en-US" sz="1800" dirty="0">
                <a:effectLst/>
                <a:latin typeface="Calibri" panose="020F0502020204030204" pitchFamily="34" charset="0"/>
                <a:cs typeface="Times New Roman" panose="02020603050405020304" pitchFamily="18" charset="0"/>
              </a:rPr>
              <a:t>KromaTiD continues to work with NASA, in collaboration with Dr. Susan Bailey at Colorado State University.</a:t>
            </a: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14</a:t>
            </a:fld>
            <a:endParaRPr lang="en-US"/>
          </a:p>
        </p:txBody>
      </p:sp>
    </p:spTree>
    <p:extLst>
      <p:ext uri="{BB962C8B-B14F-4D97-AF65-F5344CB8AC3E}">
        <p14:creationId xmlns:p14="http://schemas.microsoft.com/office/powerpoint/2010/main" val="375431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targeting genes, the bioinformatic design approach enables inventive customizations.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designer can knowingly include specific gene expression elements or break up a target region into segments to be labeled according to a strategic color scheme.</a:t>
            </a:r>
          </a:p>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Designs can thus be tailored so they answer unique scientific questions which would be difficult to address otherwise.</a:t>
            </a: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15</a:t>
            </a:fld>
            <a:endParaRPr lang="en-US"/>
          </a:p>
        </p:txBody>
      </p:sp>
    </p:spTree>
    <p:extLst>
      <p:ext uri="{BB962C8B-B14F-4D97-AF65-F5344CB8AC3E}">
        <p14:creationId xmlns:p14="http://schemas.microsoft.com/office/powerpoint/2010/main" val="336315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a:ea typeface="Calibri"/>
                <a:cs typeface="Calibri"/>
              </a:rPr>
              <a:t>Now let’s look at some custom designs.</a:t>
            </a:r>
          </a:p>
          <a:p>
            <a:pPr marL="0" marR="0" lvl="0" indent="0">
              <a:lnSpc>
                <a:spcPct val="107000"/>
              </a:lnSpc>
              <a:spcBef>
                <a:spcPts val="0"/>
              </a:spcBef>
              <a:spcAft>
                <a:spcPts val="800"/>
              </a:spcAft>
              <a:buFont typeface="+mj-lt"/>
              <a:buNone/>
            </a:pPr>
            <a:r>
              <a:rPr lang="en-US" sz="1800" dirty="0">
                <a:effectLst/>
                <a:latin typeface="Calibri"/>
                <a:ea typeface="Calibri"/>
                <a:cs typeface="Calibri"/>
              </a:rPr>
              <a:t>Our pan-centromere probe targets all human centromeres at once in both metaphase and interphase cells.</a:t>
            </a:r>
          </a:p>
          <a:p>
            <a:pPr marL="0" marR="0" lvl="0" indent="0">
              <a:lnSpc>
                <a:spcPct val="107000"/>
              </a:lnSpc>
              <a:spcBef>
                <a:spcPts val="0"/>
              </a:spcBef>
              <a:spcAft>
                <a:spcPts val="800"/>
              </a:spcAft>
              <a:buFont typeface="+mj-lt"/>
              <a:buNone/>
            </a:pPr>
            <a:r>
              <a:rPr lang="en-US" sz="1800" dirty="0">
                <a:effectLst/>
                <a:latin typeface="Calibri"/>
                <a:ea typeface="Calibri"/>
                <a:cs typeface="Calibri"/>
              </a:rPr>
              <a:t>Researchers whose work includes ploidy assays, and projects requiring tracking the position of centromeres in chromosomes and within the nuclei can benefit from KromaTiD’s </a:t>
            </a:r>
            <a:r>
              <a:rPr lang="en-US" sz="1800" dirty="0" err="1">
                <a:effectLst/>
                <a:latin typeface="Calibri"/>
                <a:ea typeface="Calibri"/>
                <a:cs typeface="Calibri"/>
              </a:rPr>
              <a:t>panCEP</a:t>
            </a:r>
            <a:r>
              <a:rPr lang="en-US" sz="1800" dirty="0">
                <a:effectLst/>
                <a:latin typeface="Calibri"/>
                <a:ea typeface="Calibri"/>
                <a:cs typeface="Calibri"/>
              </a:rPr>
              <a:t> probe.</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2ACAC6B-E161-4005-B525-2C302A8818BC}" type="slidenum">
              <a:rPr lang="en-US" smtClean="0"/>
              <a:t>16</a:t>
            </a:fld>
            <a:endParaRPr lang="en-US"/>
          </a:p>
        </p:txBody>
      </p:sp>
    </p:spTree>
    <p:extLst>
      <p:ext uri="{BB962C8B-B14F-4D97-AF65-F5344CB8AC3E}">
        <p14:creationId xmlns:p14="http://schemas.microsoft.com/office/powerpoint/2010/main" val="4235646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a:ea typeface="Calibri"/>
                <a:cs typeface="Calibri"/>
              </a:rPr>
              <a:t>This is the chromosome 1 limit of detection ladder.</a:t>
            </a:r>
          </a:p>
          <a:p>
            <a:pPr marL="0" indent="0">
              <a:lnSpc>
                <a:spcPct val="107000"/>
              </a:lnSpc>
              <a:buNone/>
            </a:pPr>
            <a:r>
              <a:rPr lang="en-US" sz="1800" kern="100" dirty="0">
                <a:latin typeface="Calibri"/>
                <a:ea typeface="Calibri"/>
                <a:cs typeface="Calibri"/>
              </a:rPr>
              <a:t>It can be used for troubleshooting many aspects of a FISH assay.</a:t>
            </a:r>
          </a:p>
          <a:p>
            <a:pPr marL="0" indent="0">
              <a:lnSpc>
                <a:spcPct val="107000"/>
              </a:lnSpc>
              <a:buFont typeface="+mj-lt"/>
              <a:buNone/>
            </a:pPr>
            <a:r>
              <a:rPr lang="en-US" sz="1800" kern="100" dirty="0">
                <a:effectLst/>
                <a:latin typeface="Calibri"/>
                <a:ea typeface="Calibri"/>
                <a:cs typeface="Calibri"/>
              </a:rPr>
              <a:t>Whereas the </a:t>
            </a:r>
            <a:r>
              <a:rPr lang="en-US" sz="1800" kern="100" dirty="0">
                <a:latin typeface="Calibri"/>
                <a:ea typeface="Calibri"/>
                <a:cs typeface="Calibri"/>
              </a:rPr>
              <a:t>bright region on the </a:t>
            </a:r>
            <a:r>
              <a:rPr lang="en-US" sz="1800" kern="100" dirty="0">
                <a:effectLst/>
                <a:latin typeface="Calibri"/>
                <a:ea typeface="Calibri"/>
                <a:cs typeface="Calibri"/>
              </a:rPr>
              <a:t>bottom is </a:t>
            </a:r>
            <a:r>
              <a:rPr lang="en-US" sz="1800" kern="100" dirty="0">
                <a:latin typeface="Calibri"/>
                <a:ea typeface="Calibri"/>
                <a:cs typeface="Calibri"/>
              </a:rPr>
              <a:t>targeted</a:t>
            </a:r>
            <a:r>
              <a:rPr lang="en-US" sz="1800" kern="100" dirty="0">
                <a:effectLst/>
                <a:latin typeface="Calibri"/>
                <a:ea typeface="Calibri"/>
                <a:cs typeface="Calibri"/>
              </a:rPr>
              <a:t> by thousands of probe molecules, each</a:t>
            </a:r>
            <a:r>
              <a:rPr lang="en-US" sz="1800" kern="100" dirty="0">
                <a:latin typeface="Calibri"/>
                <a:ea typeface="Calibri"/>
                <a:cs typeface="Calibri"/>
              </a:rPr>
              <a:t> probe spot above</a:t>
            </a:r>
            <a:r>
              <a:rPr lang="en-US" sz="1800" kern="100" dirty="0">
                <a:effectLst/>
                <a:latin typeface="Calibri"/>
                <a:ea typeface="Calibri"/>
                <a:cs typeface="Calibri"/>
              </a:rPr>
              <a:t> it has progressively fewer and fewer.</a:t>
            </a:r>
          </a:p>
          <a:p>
            <a:pPr marL="0" indent="0">
              <a:lnSpc>
                <a:spcPct val="107000"/>
              </a:lnSpc>
              <a:spcAft>
                <a:spcPts val="800"/>
              </a:spcAft>
              <a:buFont typeface="+mj-lt"/>
              <a:buNone/>
            </a:pPr>
            <a:r>
              <a:rPr lang="en-US" sz="1800" kern="100" dirty="0">
                <a:effectLst/>
                <a:latin typeface="Calibri"/>
                <a:ea typeface="Calibri"/>
                <a:cs typeface="Calibri"/>
              </a:rPr>
              <a:t>Poor samples, incorrectly made solutions, even problems</a:t>
            </a:r>
            <a:r>
              <a:rPr lang="en-US" sz="1800" kern="100" dirty="0">
                <a:latin typeface="Calibri"/>
                <a:ea typeface="Calibri"/>
                <a:cs typeface="Calibri"/>
              </a:rPr>
              <a:t> with imaging hardware</a:t>
            </a:r>
            <a:r>
              <a:rPr lang="en-US" sz="1800" kern="100" dirty="0">
                <a:effectLst/>
                <a:latin typeface="Calibri"/>
                <a:ea typeface="Calibri"/>
                <a:cs typeface="Calibri"/>
              </a:rPr>
              <a:t> will </a:t>
            </a:r>
            <a:r>
              <a:rPr lang="en-US" sz="1800" kern="100" dirty="0">
                <a:latin typeface="Calibri"/>
                <a:ea typeface="Calibri"/>
                <a:cs typeface="Calibri"/>
              </a:rPr>
              <a:t>result in</a:t>
            </a:r>
            <a:r>
              <a:rPr lang="en-US" sz="1800" kern="100" dirty="0">
                <a:effectLst/>
                <a:latin typeface="Calibri"/>
                <a:ea typeface="Calibri"/>
                <a:cs typeface="Calibri"/>
              </a:rPr>
              <a:t> fewer of the weaker signals</a:t>
            </a:r>
            <a:r>
              <a:rPr lang="en-US" sz="1800" kern="100" dirty="0">
                <a:latin typeface="Calibri"/>
                <a:ea typeface="Calibri"/>
                <a:cs typeface="Calibri"/>
              </a:rPr>
              <a:t> being visible</a:t>
            </a:r>
            <a:r>
              <a:rPr lang="en-US" sz="1800" kern="100" dirty="0">
                <a:effectLst/>
                <a:latin typeface="Calibri"/>
                <a:ea typeface="Calibri"/>
                <a:cs typeface="Calibri"/>
              </a:rPr>
              <a:t>.</a:t>
            </a:r>
          </a:p>
        </p:txBody>
      </p:sp>
      <p:sp>
        <p:nvSpPr>
          <p:cNvPr id="4" name="Slide Number Placeholder 3"/>
          <p:cNvSpPr>
            <a:spLocks noGrp="1"/>
          </p:cNvSpPr>
          <p:nvPr>
            <p:ph type="sldNum" sz="quarter" idx="5"/>
          </p:nvPr>
        </p:nvSpPr>
        <p:spPr/>
        <p:txBody>
          <a:bodyPr/>
          <a:lstStyle/>
          <a:p>
            <a:fld id="{72ACAC6B-E161-4005-B525-2C302A8818BC}" type="slidenum">
              <a:rPr lang="en-US" smtClean="0"/>
              <a:t>17</a:t>
            </a:fld>
            <a:endParaRPr lang="en-US"/>
          </a:p>
        </p:txBody>
      </p:sp>
    </p:spTree>
    <p:extLst>
      <p:ext uri="{BB962C8B-B14F-4D97-AF65-F5344CB8AC3E}">
        <p14:creationId xmlns:p14="http://schemas.microsoft.com/office/powerpoint/2010/main" val="36858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a:ea typeface="Calibri"/>
                <a:cs typeface="Calibri"/>
              </a:rPr>
              <a:t>When designing probes in challenging genomic regions or within difficult limitations, it may be necessary to venture beyond standard design parameters.</a:t>
            </a:r>
          </a:p>
          <a:p>
            <a:pPr marL="0" marR="0" lvl="0" indent="0">
              <a:lnSpc>
                <a:spcPct val="107000"/>
              </a:lnSpc>
              <a:spcBef>
                <a:spcPts val="0"/>
              </a:spcBef>
              <a:spcAft>
                <a:spcPts val="0"/>
              </a:spcAft>
              <a:buFont typeface="+mj-lt"/>
              <a:buNone/>
            </a:pPr>
            <a:r>
              <a:rPr lang="en-US" sz="1800" kern="100" dirty="0">
                <a:effectLst/>
                <a:latin typeface="Calibri"/>
                <a:ea typeface="Calibri"/>
                <a:cs typeface="Calibri"/>
              </a:rPr>
              <a:t>Target binding strength, risk of off-target signals, or the density of probes per kilobase can all be modulated with quality control precautions.</a:t>
            </a:r>
          </a:p>
          <a:p>
            <a:pPr marL="0" marR="0" lvl="0" indent="0">
              <a:lnSpc>
                <a:spcPct val="107000"/>
              </a:lnSpc>
              <a:spcBef>
                <a:spcPts val="0"/>
              </a:spcBef>
              <a:spcAft>
                <a:spcPts val="800"/>
              </a:spcAft>
              <a:buFont typeface="+mj-lt"/>
              <a:buNone/>
            </a:pPr>
            <a:r>
              <a:rPr lang="en-US" sz="1800" dirty="0">
                <a:effectLst/>
                <a:latin typeface="Calibri"/>
                <a:ea typeface="Calibri"/>
                <a:cs typeface="Calibri"/>
              </a:rPr>
              <a:t>An assay which might not have been possible with other methods can be created by KromaTiD’s bioinformatics team.</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2ACAC6B-E161-4005-B525-2C302A8818BC}" type="slidenum">
              <a:rPr lang="en-US" smtClean="0"/>
              <a:t>18</a:t>
            </a:fld>
            <a:endParaRPr lang="en-US"/>
          </a:p>
        </p:txBody>
      </p:sp>
    </p:spTree>
    <p:extLst>
      <p:ext uri="{BB962C8B-B14F-4D97-AF65-F5344CB8AC3E}">
        <p14:creationId xmlns:p14="http://schemas.microsoft.com/office/powerpoint/2010/main" val="1723367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a:ea typeface="Calibri"/>
                <a:cs typeface="Calibri"/>
              </a:rPr>
              <a:t>Challenging limitations sometimes accompany custom design requests in which a broader, multi-component assay is required.</a:t>
            </a:r>
          </a:p>
          <a:p>
            <a:pPr marL="0" marR="0" lvl="0" indent="0">
              <a:lnSpc>
                <a:spcPct val="107000"/>
              </a:lnSpc>
              <a:spcBef>
                <a:spcPts val="0"/>
              </a:spcBef>
              <a:spcAft>
                <a:spcPts val="0"/>
              </a:spcAft>
              <a:buFont typeface="+mj-lt"/>
              <a:buNone/>
            </a:pPr>
            <a:r>
              <a:rPr lang="en-US" sz="1800" kern="100" dirty="0">
                <a:effectLst/>
                <a:latin typeface="Calibri"/>
                <a:ea typeface="Calibri"/>
                <a:cs typeface="Calibri"/>
              </a:rPr>
              <a:t>This hypothetical design is for a fictional user who needs chromosome 13 rearrangement data.</a:t>
            </a:r>
          </a:p>
          <a:p>
            <a:pPr marL="0" marR="0" lvl="0" indent="0">
              <a:lnSpc>
                <a:spcPct val="107000"/>
              </a:lnSpc>
              <a:spcBef>
                <a:spcPts val="0"/>
              </a:spcBef>
              <a:spcAft>
                <a:spcPts val="0"/>
              </a:spcAft>
              <a:buFont typeface="+mj-lt"/>
              <a:buNone/>
            </a:pPr>
            <a:r>
              <a:rPr lang="en-US" sz="1800" kern="100" dirty="0">
                <a:effectLst/>
                <a:latin typeface="Calibri"/>
                <a:ea typeface="Calibri"/>
                <a:cs typeface="Calibri"/>
              </a:rPr>
              <a:t>For her two neighboring genes of interest, ING1 and PRECSIT, she simultaneously needs to know when they are deleted and when they are split up by a translocation.</a:t>
            </a:r>
          </a:p>
          <a:p>
            <a:pPr marL="0" marR="0" lvl="0" indent="0">
              <a:lnSpc>
                <a:spcPct val="107000"/>
              </a:lnSpc>
              <a:spcBef>
                <a:spcPts val="0"/>
              </a:spcBef>
              <a:spcAft>
                <a:spcPts val="0"/>
              </a:spcAft>
              <a:buFont typeface="+mj-lt"/>
              <a:buNone/>
            </a:pPr>
            <a:r>
              <a:rPr lang="en-US" sz="1800" kern="100" dirty="0">
                <a:effectLst/>
                <a:latin typeface="Calibri"/>
                <a:ea typeface="Calibri"/>
                <a:cs typeface="Calibri"/>
              </a:rPr>
              <a:t>They are both smaller than 11 kb, which would normally require the labeling of a lot of the flanking space around them, risking false-negative outcomes.</a:t>
            </a:r>
          </a:p>
          <a:p>
            <a:pPr marL="0" marR="0" lvl="0" indent="0">
              <a:lnSpc>
                <a:spcPct val="107000"/>
              </a:lnSpc>
              <a:spcBef>
                <a:spcPts val="0"/>
              </a:spcBef>
              <a:spcAft>
                <a:spcPts val="0"/>
              </a:spcAft>
              <a:buFont typeface="+mj-lt"/>
              <a:buNone/>
            </a:pPr>
            <a:r>
              <a:rPr lang="en-US" sz="1800" kern="100" dirty="0">
                <a:effectLst/>
                <a:latin typeface="Calibri"/>
                <a:ea typeface="Calibri"/>
                <a:cs typeface="Calibri"/>
              </a:rPr>
              <a:t>Thanks to the high signal-to-noise ratio of synthetic oligo probes, custom KromaTiD probes can create a functional assay by making use of an adjacent reference signal and a homology marker probe on chromosome 9.</a:t>
            </a:r>
          </a:p>
          <a:p>
            <a:pPr marL="0" marR="0" lvl="0" indent="0">
              <a:lnSpc>
                <a:spcPct val="107000"/>
              </a:lnSpc>
              <a:spcBef>
                <a:spcPts val="0"/>
              </a:spcBef>
              <a:spcAft>
                <a:spcPts val="0"/>
              </a:spcAft>
              <a:buFont typeface="+mj-lt"/>
              <a:buNone/>
            </a:pPr>
            <a:r>
              <a:rPr lang="en-US" sz="1800" kern="100" dirty="0">
                <a:effectLst/>
                <a:latin typeface="Calibri"/>
                <a:ea typeface="Calibri"/>
                <a:cs typeface="Calibri"/>
              </a:rPr>
              <a:t>Respectively, these serve to confirm deletions and to rule out false, off-target signals, maintaining high data confidence for two challenging targets.</a:t>
            </a:r>
          </a:p>
        </p:txBody>
      </p:sp>
      <p:sp>
        <p:nvSpPr>
          <p:cNvPr id="4" name="Slide Number Placeholder 3"/>
          <p:cNvSpPr>
            <a:spLocks noGrp="1"/>
          </p:cNvSpPr>
          <p:nvPr>
            <p:ph type="sldNum" sz="quarter" idx="5"/>
          </p:nvPr>
        </p:nvSpPr>
        <p:spPr/>
        <p:txBody>
          <a:bodyPr/>
          <a:lstStyle/>
          <a:p>
            <a:fld id="{72ACAC6B-E161-4005-B525-2C302A8818BC}" type="slidenum">
              <a:rPr lang="en-US" smtClean="0"/>
              <a:t>19</a:t>
            </a:fld>
            <a:endParaRPr lang="en-US"/>
          </a:p>
        </p:txBody>
      </p:sp>
    </p:spTree>
    <p:extLst>
      <p:ext uri="{BB962C8B-B14F-4D97-AF65-F5344CB8AC3E}">
        <p14:creationId xmlns:p14="http://schemas.microsoft.com/office/powerpoint/2010/main" val="217630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KromaTiD is based in Longmont, Colorado, just outside of Boulder.</a:t>
            </a:r>
          </a:p>
          <a:p>
            <a:pPr marL="0" marR="0" lvl="0" indent="0">
              <a:lnSpc>
                <a:spcPct val="107000"/>
              </a:lnSpc>
              <a:spcBef>
                <a:spcPts val="0"/>
              </a:spcBef>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are a research-focused team, committed to providing you with top-tier tools and expertise to advance your scientific goals.</a:t>
            </a:r>
          </a:p>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work with scientists in academic institutions, in large pharmaceutical companies, and within governmental settings.</a:t>
            </a: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2</a:t>
            </a:fld>
            <a:endParaRPr lang="en-US"/>
          </a:p>
        </p:txBody>
      </p:sp>
    </p:spTree>
    <p:extLst>
      <p:ext uri="{BB962C8B-B14F-4D97-AF65-F5344CB8AC3E}">
        <p14:creationId xmlns:p14="http://schemas.microsoft.com/office/powerpoint/2010/main" val="194779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None/>
            </a:pPr>
            <a:r>
              <a:rPr lang="en-US" dirty="0"/>
              <a:t>Those who would prefer to have KromaTiD take care of both the design and the execution of the assay have that option.</a:t>
            </a:r>
          </a:p>
          <a:p>
            <a:pPr marL="0" indent="0">
              <a:lnSpc>
                <a:spcPct val="107000"/>
              </a:lnSpc>
              <a:buNone/>
            </a:pPr>
            <a:r>
              <a:rPr lang="en-US" dirty="0"/>
              <a:t>This can be preferable for especially challenging experimental designs, or if other circumstances make it impractical for researchers to run the assay themselves.</a:t>
            </a:r>
          </a:p>
          <a:p>
            <a:pPr marL="0" indent="0">
              <a:lnSpc>
                <a:spcPct val="107000"/>
              </a:lnSpc>
              <a:buNone/>
            </a:pPr>
            <a:r>
              <a:rPr lang="en-US" dirty="0"/>
              <a:t>The investigator can define the final report elements in advance and count on timely delivery per those specifications.</a:t>
            </a:r>
          </a:p>
        </p:txBody>
      </p:sp>
      <p:sp>
        <p:nvSpPr>
          <p:cNvPr id="4" name="Slide Number Placeholder 3"/>
          <p:cNvSpPr>
            <a:spLocks noGrp="1"/>
          </p:cNvSpPr>
          <p:nvPr>
            <p:ph type="sldNum" sz="quarter" idx="5"/>
          </p:nvPr>
        </p:nvSpPr>
        <p:spPr/>
        <p:txBody>
          <a:bodyPr/>
          <a:lstStyle/>
          <a:p>
            <a:fld id="{72ACAC6B-E161-4005-B525-2C302A8818BC}" type="slidenum">
              <a:rPr lang="en-US" smtClean="0"/>
              <a:t>20</a:t>
            </a:fld>
            <a:endParaRPr lang="en-US"/>
          </a:p>
        </p:txBody>
      </p:sp>
    </p:spTree>
    <p:extLst>
      <p:ext uri="{BB962C8B-B14F-4D97-AF65-F5344CB8AC3E}">
        <p14:creationId xmlns:p14="http://schemas.microsoft.com/office/powerpoint/2010/main" val="31804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This graphic showcases the typical phases of our in-house service projects with roles broken out according to the legend at the bottom-right.</a:t>
            </a:r>
          </a:p>
          <a:p>
            <a:pPr marL="0" indent="0">
              <a:buFont typeface="+mj-lt"/>
              <a:buNone/>
            </a:pPr>
            <a:r>
              <a:rPr lang="en-US" dirty="0"/>
              <a:t>KromaTiD needs a detailed understanding of the project’s goals, then designs the assay around that before seeking approval from the contracting scientific team.</a:t>
            </a:r>
          </a:p>
          <a:p>
            <a:pPr marL="0" indent="0">
              <a:buFont typeface="+mj-lt"/>
              <a:buNone/>
            </a:pPr>
            <a:r>
              <a:rPr lang="en-US" dirty="0"/>
              <a:t>If approved, that party ships their samples to us and we take care of the probe manufacturing, benchwork, imaging and analysis.</a:t>
            </a:r>
          </a:p>
          <a:p>
            <a:pPr marL="0" indent="0">
              <a:buFont typeface="+mj-lt"/>
              <a:buNone/>
            </a:pPr>
            <a:r>
              <a:rPr lang="en-US" dirty="0"/>
              <a:t>The last stage is the data review and delivery of final reports.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21</a:t>
            </a:fld>
            <a:endParaRPr lang="en-US"/>
          </a:p>
        </p:txBody>
      </p:sp>
    </p:spTree>
    <p:extLst>
      <p:ext uri="{BB962C8B-B14F-4D97-AF65-F5344CB8AC3E}">
        <p14:creationId xmlns:p14="http://schemas.microsoft.com/office/powerpoint/2010/main" val="271933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This is an example of a service assay KromaTiD performed in house, targeting the </a:t>
            </a:r>
            <a:r>
              <a:rPr lang="en-US" dirty="0">
                <a:solidFill>
                  <a:srgbClr val="FFFFFF"/>
                </a:solidFill>
                <a:latin typeface="Open Sans"/>
                <a:ea typeface="Open Sans"/>
                <a:cs typeface="Open Sans"/>
              </a:rPr>
              <a:t>CUX1 and KIF20A genes.</a:t>
            </a:r>
          </a:p>
          <a:p>
            <a:pPr marL="0" indent="0">
              <a:buFont typeface="+mj-lt"/>
              <a:buNone/>
            </a:pPr>
            <a:r>
              <a:rPr lang="en-US" dirty="0">
                <a:solidFill>
                  <a:srgbClr val="FFFFFF"/>
                </a:solidFill>
                <a:latin typeface="Open Sans"/>
                <a:ea typeface="Open Sans"/>
                <a:cs typeface="Open Sans"/>
              </a:rPr>
              <a:t>Those interested in a similar in-house service assay start by supplying written details of their desired design, such as the loci of interest, species, and sample specifics.</a:t>
            </a:r>
          </a:p>
          <a:p>
            <a:pPr marL="0" indent="0">
              <a:buFont typeface="+mj-lt"/>
              <a:buNone/>
            </a:pPr>
            <a:r>
              <a:rPr lang="en-US" dirty="0">
                <a:solidFill>
                  <a:srgbClr val="FFFFFF"/>
                </a:solidFill>
                <a:latin typeface="Open Sans"/>
                <a:ea typeface="Open Sans"/>
                <a:cs typeface="Open Sans"/>
              </a:rPr>
              <a:t>Members of KromaTiD’s senior science team then meet remotely with the scientist to confirm the design, execution and reporting details before work begins.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22</a:t>
            </a:fld>
            <a:endParaRPr lang="en-US"/>
          </a:p>
        </p:txBody>
      </p:sp>
    </p:spTree>
    <p:extLst>
      <p:ext uri="{BB962C8B-B14F-4D97-AF65-F5344CB8AC3E}">
        <p14:creationId xmlns:p14="http://schemas.microsoft.com/office/powerpoint/2010/main" val="1867322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In this example, the custom KromaTiD design labeled in red is hybridized in combination with a commercial BAC probe labeled in green.</a:t>
            </a:r>
          </a:p>
          <a:p>
            <a:pPr marL="0" indent="0">
              <a:buFont typeface="+mj-lt"/>
              <a:buNone/>
            </a:pPr>
            <a:r>
              <a:rPr lang="en-US" dirty="0"/>
              <a:t>Thanks to the QC controls early in the sequence selection process for synthetic oligo probes, they have little difficulty performing in combination assays like this one.</a:t>
            </a:r>
          </a:p>
        </p:txBody>
      </p:sp>
      <p:sp>
        <p:nvSpPr>
          <p:cNvPr id="4" name="Slide Number Placeholder 3"/>
          <p:cNvSpPr>
            <a:spLocks noGrp="1"/>
          </p:cNvSpPr>
          <p:nvPr>
            <p:ph type="sldNum" sz="quarter" idx="5"/>
          </p:nvPr>
        </p:nvSpPr>
        <p:spPr/>
        <p:txBody>
          <a:bodyPr/>
          <a:lstStyle/>
          <a:p>
            <a:fld id="{72ACAC6B-E161-4005-B525-2C302A8818BC}" type="slidenum">
              <a:rPr lang="en-US" smtClean="0"/>
              <a:t>23</a:t>
            </a:fld>
            <a:endParaRPr lang="en-US"/>
          </a:p>
        </p:txBody>
      </p:sp>
    </p:spTree>
    <p:extLst>
      <p:ext uri="{BB962C8B-B14F-4D97-AF65-F5344CB8AC3E}">
        <p14:creationId xmlns:p14="http://schemas.microsoft.com/office/powerpoint/2010/main" val="382931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This metaphase spread is hybridized with a pair of custom KromaTiD probes flanking a gene-editing target site.</a:t>
            </a:r>
          </a:p>
          <a:p>
            <a:pPr marL="0" indent="0">
              <a:buFont typeface="+mj-lt"/>
              <a:buNone/>
            </a:pPr>
            <a:r>
              <a:rPr lang="en-US" dirty="0"/>
              <a:t>The CAR-T engineering experiment has triggered a rearrangement, as highlighted by the separation of the two colors in the center two circles.</a:t>
            </a:r>
          </a:p>
        </p:txBody>
      </p:sp>
      <p:sp>
        <p:nvSpPr>
          <p:cNvPr id="4" name="Slide Number Placeholder 3"/>
          <p:cNvSpPr>
            <a:spLocks noGrp="1"/>
          </p:cNvSpPr>
          <p:nvPr>
            <p:ph type="sldNum" sz="quarter" idx="5"/>
          </p:nvPr>
        </p:nvSpPr>
        <p:spPr/>
        <p:txBody>
          <a:bodyPr/>
          <a:lstStyle/>
          <a:p>
            <a:fld id="{72ACAC6B-E161-4005-B525-2C302A8818BC}" type="slidenum">
              <a:rPr lang="en-US" smtClean="0"/>
              <a:t>24</a:t>
            </a:fld>
            <a:endParaRPr lang="en-US"/>
          </a:p>
        </p:txBody>
      </p:sp>
    </p:spTree>
    <p:extLst>
      <p:ext uri="{BB962C8B-B14F-4D97-AF65-F5344CB8AC3E}">
        <p14:creationId xmlns:p14="http://schemas.microsoft.com/office/powerpoint/2010/main" val="354372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KromaTiD can manufacture all probe products in five standard colors, but custom labeling is also offered.</a:t>
            </a:r>
          </a:p>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Researchers can request probes be</a:t>
            </a:r>
          </a:p>
          <a:p>
            <a:pPr marL="800100" marR="0" lvl="1"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dehydrated,</a:t>
            </a:r>
          </a:p>
          <a:p>
            <a:pPr marL="800100" marR="0" lvl="1"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concentrated to a specific volume per assay,</a:t>
            </a:r>
          </a:p>
          <a:p>
            <a:pPr marL="800100" marR="0" lvl="1"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or prepared in specific combinations.</a:t>
            </a: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25</a:t>
            </a:fld>
            <a:endParaRPr lang="en-US"/>
          </a:p>
        </p:txBody>
      </p:sp>
    </p:spTree>
    <p:extLst>
      <p:ext uri="{BB962C8B-B14F-4D97-AF65-F5344CB8AC3E}">
        <p14:creationId xmlns:p14="http://schemas.microsoft.com/office/powerpoint/2010/main" val="231594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initiate an order on the KromaTiD website – kromatid.com.</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Orders can be placed either with a credit card or a purchase order.</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custom designs, your local sales representative can initiate the discussion about your project needs, and setup a meeting with KromaTiD’s senior science team.</a:t>
            </a:r>
          </a:p>
          <a:p>
            <a:pPr marL="342900" marR="0" lvl="0" indent="-342900">
              <a:lnSpc>
                <a:spcPct val="107000"/>
              </a:lnSpc>
              <a:spcBef>
                <a:spcPts val="0"/>
              </a:spcBef>
              <a:spcAft>
                <a:spcPts val="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26</a:t>
            </a:fld>
            <a:endParaRPr lang="en-US"/>
          </a:p>
        </p:txBody>
      </p:sp>
    </p:spTree>
    <p:extLst>
      <p:ext uri="{BB962C8B-B14F-4D97-AF65-F5344CB8AC3E}">
        <p14:creationId xmlns:p14="http://schemas.microsoft.com/office/powerpoint/2010/main" val="3271784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None/>
            </a:pPr>
            <a:endParaRPr lang="en-US" sz="1800" kern="100" dirty="0">
              <a:latin typeface="Calibri"/>
              <a:cs typeface="Calibri"/>
            </a:endParaRPr>
          </a:p>
        </p:txBody>
      </p:sp>
      <p:sp>
        <p:nvSpPr>
          <p:cNvPr id="4" name="Slide Number Placeholder 3"/>
          <p:cNvSpPr>
            <a:spLocks noGrp="1"/>
          </p:cNvSpPr>
          <p:nvPr>
            <p:ph type="sldNum" sz="quarter" idx="5"/>
          </p:nvPr>
        </p:nvSpPr>
        <p:spPr/>
        <p:txBody>
          <a:bodyPr/>
          <a:lstStyle/>
          <a:p>
            <a:fld id="{72ACAC6B-E161-4005-B525-2C302A8818BC}" type="slidenum">
              <a:rPr lang="en-US" smtClean="0"/>
              <a:t>27</a:t>
            </a:fld>
            <a:endParaRPr lang="en-US"/>
          </a:p>
        </p:txBody>
      </p:sp>
    </p:spTree>
    <p:extLst>
      <p:ext uri="{BB962C8B-B14F-4D97-AF65-F5344CB8AC3E}">
        <p14:creationId xmlns:p14="http://schemas.microsoft.com/office/powerpoint/2010/main" val="414971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KromaTiD supports the scientific community with a wide range of genomics tools, from custom probes, to plasmids, to a sophisticated set of proprietary assays.  We deliver the solutions investigators need, from the research stage to commercial applications.</a:t>
            </a:r>
          </a:p>
        </p:txBody>
      </p:sp>
      <p:sp>
        <p:nvSpPr>
          <p:cNvPr id="4" name="Slide Number Placeholder 3"/>
          <p:cNvSpPr>
            <a:spLocks noGrp="1"/>
          </p:cNvSpPr>
          <p:nvPr>
            <p:ph type="sldNum" sz="quarter" idx="5"/>
          </p:nvPr>
        </p:nvSpPr>
        <p:spPr/>
        <p:txBody>
          <a:bodyPr/>
          <a:lstStyle/>
          <a:p>
            <a:fld id="{72ACAC6B-E161-4005-B525-2C302A8818BC}" type="slidenum">
              <a:rPr lang="en-US" smtClean="0"/>
              <a:t>3</a:t>
            </a:fld>
            <a:endParaRPr lang="en-US"/>
          </a:p>
        </p:txBody>
      </p:sp>
    </p:spTree>
    <p:extLst>
      <p:ext uri="{BB962C8B-B14F-4D97-AF65-F5344CB8AC3E}">
        <p14:creationId xmlns:p14="http://schemas.microsoft.com/office/powerpoint/2010/main" val="74599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completion of the Human Genome Project facilitated the algorithmic search for sequences suitable for use as FISH probes.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this bioinformatic approach, candidate sequences can be identified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masse.</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Undesirable sequences can be screened-out, for instance, if they may bind off-target or form unwanted structures.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reference genomes are published for more and more species, probes can be designed against those too.</a:t>
            </a:r>
          </a:p>
        </p:txBody>
      </p:sp>
      <p:sp>
        <p:nvSpPr>
          <p:cNvPr id="4" name="Slide Number Placeholder 3"/>
          <p:cNvSpPr>
            <a:spLocks noGrp="1"/>
          </p:cNvSpPr>
          <p:nvPr>
            <p:ph type="sldNum" sz="quarter" idx="5"/>
          </p:nvPr>
        </p:nvSpPr>
        <p:spPr/>
        <p:txBody>
          <a:bodyPr/>
          <a:lstStyle/>
          <a:p>
            <a:fld id="{72ACAC6B-E161-4005-B525-2C302A8818BC}" type="slidenum">
              <a:rPr lang="en-US" smtClean="0"/>
              <a:t>4</a:t>
            </a:fld>
            <a:endParaRPr lang="en-US"/>
          </a:p>
        </p:txBody>
      </p:sp>
    </p:spTree>
    <p:extLst>
      <p:ext uri="{BB962C8B-B14F-4D97-AF65-F5344CB8AC3E}">
        <p14:creationId xmlns:p14="http://schemas.microsoft.com/office/powerpoint/2010/main" val="95434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Traditionally, FISH probe sets have been created using bacterial artificial chromosome (BAC) libraries.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Transitioning to a fully synthetic manufacturing approach allows for greater automation, lower costs, and more predictable outcomes.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Designing for a new species no longer requires the labor of building a new BAC library; one simply downloads the new reference genome.</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why KromaTiD can supply probes for any mammalian species, despite possessing no BAC libraries.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Automated platforms cover each stage of the process – DNA synthesis, amplification, and fluorescent labeling.</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Users benefit from greater options, financial savings and improved product performance.</a:t>
            </a:r>
          </a:p>
        </p:txBody>
      </p:sp>
      <p:sp>
        <p:nvSpPr>
          <p:cNvPr id="4" name="Slide Number Placeholder 3"/>
          <p:cNvSpPr>
            <a:spLocks noGrp="1"/>
          </p:cNvSpPr>
          <p:nvPr>
            <p:ph type="sldNum" sz="quarter" idx="5"/>
          </p:nvPr>
        </p:nvSpPr>
        <p:spPr/>
        <p:txBody>
          <a:bodyPr/>
          <a:lstStyle/>
          <a:p>
            <a:fld id="{72ACAC6B-E161-4005-B525-2C302A8818BC}" type="slidenum">
              <a:rPr lang="en-US" smtClean="0"/>
              <a:t>5</a:t>
            </a:fld>
            <a:endParaRPr lang="en-US"/>
          </a:p>
        </p:txBody>
      </p:sp>
    </p:spTree>
    <p:extLst>
      <p:ext uri="{BB962C8B-B14F-4D97-AF65-F5344CB8AC3E}">
        <p14:creationId xmlns:p14="http://schemas.microsoft.com/office/powerpoint/2010/main" val="186296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benefits of the synthetic oligonucleotide approach include an excellent signal-to-noise ratio from the pre- and post-manufacturing quality control steps.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 resulting low background noise means the limit of detection goes down, so probe sets can be designed against smaller targets that wouldn’t be resolvable otherwise.  KromaTiD routinely designs against single-digit kilobase targets.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Manufacturing costs are reduced, and probes can be more easily tailored to the researcher’s needs.</a:t>
            </a:r>
          </a:p>
        </p:txBody>
      </p:sp>
      <p:sp>
        <p:nvSpPr>
          <p:cNvPr id="4" name="Slide Number Placeholder 3"/>
          <p:cNvSpPr>
            <a:spLocks noGrp="1"/>
          </p:cNvSpPr>
          <p:nvPr>
            <p:ph type="sldNum" sz="quarter" idx="5"/>
          </p:nvPr>
        </p:nvSpPr>
        <p:spPr/>
        <p:txBody>
          <a:bodyPr/>
          <a:lstStyle/>
          <a:p>
            <a:fld id="{72ACAC6B-E161-4005-B525-2C302A8818BC}" type="slidenum">
              <a:rPr lang="en-US" smtClean="0"/>
              <a:t>6</a:t>
            </a:fld>
            <a:endParaRPr lang="en-US"/>
          </a:p>
        </p:txBody>
      </p:sp>
    </p:spTree>
    <p:extLst>
      <p:ext uri="{BB962C8B-B14F-4D97-AF65-F5344CB8AC3E}">
        <p14:creationId xmlns:p14="http://schemas.microsoft.com/office/powerpoint/2010/main" val="209274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We’ll now look at some of the design strategies used in KromaTiD’s Pinpoint FISH probes.</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subcentromere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probes </a:t>
            </a:r>
            <a:r>
              <a:rPr lang="en-US" sz="1800" dirty="0">
                <a:effectLst/>
                <a:latin typeface="Segoe UI" panose="020B0502040204020203" pitchFamily="34" charset="0"/>
              </a:rPr>
              <a:t>target unique sequence loci adjacent to the centromere.</a:t>
            </a:r>
          </a:p>
          <a:p>
            <a:pPr marL="0" marR="0" lvl="0" indent="0">
              <a:lnSpc>
                <a:spcPct val="107000"/>
              </a:lnSpc>
              <a:spcBef>
                <a:spcPts val="0"/>
              </a:spcBef>
              <a:spcAft>
                <a:spcPts val="0"/>
              </a:spcAft>
              <a:buFont typeface="+mj-lt"/>
              <a:buNone/>
            </a:pPr>
            <a:r>
              <a:rPr lang="en-US" sz="1800" dirty="0">
                <a:effectLst/>
                <a:latin typeface="Segoe UI" panose="020B0502040204020203" pitchFamily="34" charset="0"/>
              </a:rPr>
              <a:t>This is in contrast to many centromere enumeration probes, which target the repetitive DNA regions within the centromeric space.</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subcentromeric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approach confers two advantages: a high signal-to-noise ratio despite using no repetitive DNA blocker, and the data being arm-specific.</a:t>
            </a:r>
            <a:endParaRPr lang="en-US" sz="1800" dirty="0">
              <a:effectLst/>
              <a:latin typeface="Segoe UI" panose="020B0502040204020203" pitchFamily="34" charset="0"/>
            </a:endParaRP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cs typeface="Times New Roman" panose="02020603050405020304" pitchFamily="18" charset="0"/>
              </a:rPr>
              <a:t>Thanks to the bioinformatic design methods employed, all Pinpoint FISH probes can be freely multiplexed.</a:t>
            </a:r>
          </a:p>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cs typeface="Times New Roman" panose="02020603050405020304" pitchFamily="18" charset="0"/>
              </a:rPr>
              <a:t>In the image seen here, KromaTiD’s TP53/CEP17 kit (the red and green signals) targets loci on chromosome 17, while an additional </a:t>
            </a:r>
            <a:r>
              <a:rPr lang="en-US" sz="1800" kern="100" dirty="0" err="1">
                <a:effectLst/>
                <a:latin typeface="Calibri" panose="020F0502020204030204" pitchFamily="34" charset="0"/>
                <a:cs typeface="Times New Roman" panose="02020603050405020304" pitchFamily="18" charset="0"/>
              </a:rPr>
              <a:t>subcentromeric</a:t>
            </a:r>
            <a:r>
              <a:rPr lang="en-US" sz="1800" kern="100" dirty="0">
                <a:effectLst/>
                <a:latin typeface="Calibri" panose="020F0502020204030204" pitchFamily="34" charset="0"/>
                <a:cs typeface="Times New Roman" panose="02020603050405020304" pitchFamily="18" charset="0"/>
              </a:rPr>
              <a:t> probe in aqua targets chromosome 5.</a:t>
            </a:r>
            <a:endParaRPr lang="en-US" dirty="0"/>
          </a:p>
          <a:p>
            <a:pPr marL="0" marR="0" lvl="0" indent="0">
              <a:lnSpc>
                <a:spcPct val="107000"/>
              </a:lnSpc>
              <a:spcBef>
                <a:spcPts val="0"/>
              </a:spcBef>
              <a:spcAft>
                <a:spcPts val="0"/>
              </a:spcAft>
              <a:buFont typeface="+mj-lt"/>
              <a:buNone/>
            </a:pPr>
            <a:r>
              <a:rPr lang="en-US" dirty="0"/>
              <a:t>This combination can reveal when TP53 deletions are accompanied by chromosome 5 monosomy in the same cell, data with high prognostic value.</a:t>
            </a:r>
          </a:p>
        </p:txBody>
      </p:sp>
      <p:sp>
        <p:nvSpPr>
          <p:cNvPr id="4" name="Slide Number Placeholder 3"/>
          <p:cNvSpPr>
            <a:spLocks noGrp="1"/>
          </p:cNvSpPr>
          <p:nvPr>
            <p:ph type="sldNum" sz="quarter" idx="5"/>
          </p:nvPr>
        </p:nvSpPr>
        <p:spPr/>
        <p:txBody>
          <a:bodyPr/>
          <a:lstStyle/>
          <a:p>
            <a:fld id="{72ACAC6B-E161-4005-B525-2C302A8818BC}" type="slidenum">
              <a:rPr lang="en-US" smtClean="0"/>
              <a:t>7</a:t>
            </a:fld>
            <a:endParaRPr lang="en-US"/>
          </a:p>
        </p:txBody>
      </p:sp>
    </p:spTree>
    <p:extLst>
      <p:ext uri="{BB962C8B-B14F-4D97-AF65-F5344CB8AC3E}">
        <p14:creationId xmlns:p14="http://schemas.microsoft.com/office/powerpoint/2010/main" val="419304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Here is another example of one of the </a:t>
            </a:r>
            <a:r>
              <a:rPr lang="en-US" dirty="0" err="1"/>
              <a:t>subcentromere</a:t>
            </a:r>
            <a:r>
              <a:rPr lang="en-US" dirty="0"/>
              <a:t> probes, this time targeting the p-arm side of chromosome 7.</a:t>
            </a:r>
          </a:p>
          <a:p>
            <a:pPr marL="0" indent="0">
              <a:buFont typeface="+mj-lt"/>
              <a:buNone/>
            </a:pPr>
            <a:r>
              <a:rPr lang="en-US" dirty="0"/>
              <a:t>The inverted DAPI image on the left and in the lower center helps create a simulated G-band staining pattern.</a:t>
            </a:r>
          </a:p>
        </p:txBody>
      </p:sp>
      <p:sp>
        <p:nvSpPr>
          <p:cNvPr id="4" name="Slide Number Placeholder 3"/>
          <p:cNvSpPr>
            <a:spLocks noGrp="1"/>
          </p:cNvSpPr>
          <p:nvPr>
            <p:ph type="sldNum" sz="quarter" idx="5"/>
          </p:nvPr>
        </p:nvSpPr>
        <p:spPr/>
        <p:txBody>
          <a:bodyPr/>
          <a:lstStyle/>
          <a:p>
            <a:fld id="{72ACAC6B-E161-4005-B525-2C302A8818BC}" type="slidenum">
              <a:rPr lang="en-US" smtClean="0"/>
              <a:t>8</a:t>
            </a:fld>
            <a:endParaRPr lang="en-US"/>
          </a:p>
        </p:txBody>
      </p:sp>
    </p:spTree>
    <p:extLst>
      <p:ext uri="{BB962C8B-B14F-4D97-AF65-F5344CB8AC3E}">
        <p14:creationId xmlns:p14="http://schemas.microsoft.com/office/powerpoint/2010/main" val="374985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Like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subcentromere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probes,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ubtelomere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probes target genomic DNA, this time adjacent to the repetitive sequences of the telomeres.</a:t>
            </a:r>
          </a:p>
          <a:p>
            <a:pPr marL="0" marR="0" lvl="0" indent="0">
              <a:lnSpc>
                <a:spcPct val="107000"/>
              </a:lnSpc>
              <a:spcBef>
                <a:spcPts val="0"/>
              </a:spcBef>
              <a:spcAft>
                <a:spcPts val="0"/>
              </a:spcAft>
              <a:buFont typeface="+mj-lt"/>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Subtelomere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probes also serve as reference signals in multiplex hybridizations.</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ideal for detecting terminal deletions, as well as other rearrangements affecting the terminus.</a:t>
            </a:r>
          </a:p>
        </p:txBody>
      </p:sp>
      <p:sp>
        <p:nvSpPr>
          <p:cNvPr id="4" name="Slide Number Placeholder 3"/>
          <p:cNvSpPr>
            <a:spLocks noGrp="1"/>
          </p:cNvSpPr>
          <p:nvPr>
            <p:ph type="sldNum" sz="quarter" idx="5"/>
          </p:nvPr>
        </p:nvSpPr>
        <p:spPr/>
        <p:txBody>
          <a:bodyPr/>
          <a:lstStyle/>
          <a:p>
            <a:fld id="{72ACAC6B-E161-4005-B525-2C302A8818BC}" type="slidenum">
              <a:rPr lang="en-US" smtClean="0"/>
              <a:t>9</a:t>
            </a:fld>
            <a:endParaRPr lang="en-US"/>
          </a:p>
        </p:txBody>
      </p:sp>
    </p:spTree>
    <p:extLst>
      <p:ext uri="{BB962C8B-B14F-4D97-AF65-F5344CB8AC3E}">
        <p14:creationId xmlns:p14="http://schemas.microsoft.com/office/powerpoint/2010/main" val="100848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9A460E-A5D4-544B-8FD9-B68E8B0850AF}"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121058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A460E-A5D4-544B-8FD9-B68E8B0850AF}"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23476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A460E-A5D4-544B-8FD9-B68E8B0850AF}"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108092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CF196B-79D8-1F44-9D45-BC72E0A23B8F}"/>
              </a:ext>
            </a:extLst>
          </p:cNvPr>
          <p:cNvSpPr>
            <a:spLocks noGrp="1"/>
          </p:cNvSpPr>
          <p:nvPr>
            <p:ph type="title"/>
          </p:nvPr>
        </p:nvSpPr>
        <p:spPr>
          <a:xfrm>
            <a:off x="838200" y="18255"/>
            <a:ext cx="10515600" cy="1325563"/>
          </a:xfrm>
          <a:prstGeom prst="rect">
            <a:avLst/>
          </a:prstGeom>
        </p:spPr>
        <p:txBody>
          <a:bodyPr/>
          <a:lstStyle>
            <a:lvl1pPr algn="ctr">
              <a:defRPr sz="36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2417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575"/>
            <a:ext cx="10972800" cy="677330"/>
          </a:xfrm>
        </p:spPr>
        <p:txBody>
          <a:bodyPr>
            <a:normAutofit/>
          </a:bodyPr>
          <a:lstStyle>
            <a:lvl1pPr algn="l">
              <a:defRPr sz="3200" b="1" i="0" cap="all" baseline="0">
                <a:solidFill>
                  <a:schemeClr val="bg1"/>
                </a:solidFill>
                <a:latin typeface="Calibri"/>
                <a:cs typeface="Calibri"/>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09600" y="504291"/>
            <a:ext cx="10227733" cy="574675"/>
          </a:xfrm>
        </p:spPr>
        <p:txBody>
          <a:bodyPr/>
          <a:lstStyle>
            <a:lvl1pPr marL="0" indent="0">
              <a:buFontTx/>
              <a:buNone/>
              <a:defRPr sz="2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2772154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575"/>
            <a:ext cx="10972800" cy="677330"/>
          </a:xfrm>
        </p:spPr>
        <p:txBody>
          <a:bodyPr>
            <a:normAutofit/>
          </a:bodyPr>
          <a:lstStyle>
            <a:lvl1pPr algn="l">
              <a:defRPr sz="3200" b="1" i="0" cap="all" baseline="0">
                <a:solidFill>
                  <a:schemeClr val="bg1"/>
                </a:solidFill>
                <a:latin typeface="Calibri"/>
                <a:cs typeface="Calibri"/>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09600" y="504291"/>
            <a:ext cx="10227733" cy="574675"/>
          </a:xfrm>
        </p:spPr>
        <p:txBody>
          <a:bodyPr/>
          <a:lstStyle>
            <a:lvl1pPr marL="0" indent="0">
              <a:buFontTx/>
              <a:buNone/>
              <a:defRPr sz="2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259711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24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6" name="Holder 6"/>
          <p:cNvSpPr>
            <a:spLocks noGrp="1"/>
          </p:cNvSpPr>
          <p:nvPr>
            <p:ph type="sldNum" sz="quarter" idx="7"/>
          </p:nvPr>
        </p:nvSpPr>
        <p:spPr/>
        <p:txBody>
          <a:bodyPr lIns="0" tIns="0" rIns="0" bIns="0"/>
          <a:lstStyle>
            <a:lvl1pPr>
              <a:defRPr sz="1150" b="0" i="0">
                <a:solidFill>
                  <a:schemeClr val="tx1"/>
                </a:solidFill>
                <a:latin typeface="Arial"/>
                <a:cs typeface="Arial"/>
              </a:defRPr>
            </a:lvl1pPr>
          </a:lstStyle>
          <a:p>
            <a:pPr marL="12700">
              <a:lnSpc>
                <a:spcPct val="100000"/>
              </a:lnSpc>
            </a:pPr>
            <a:r>
              <a:t>Page</a:t>
            </a:r>
            <a:r>
              <a:rPr spc="15"/>
              <a:t> </a:t>
            </a:r>
            <a:fld id="{81D60167-4931-47E6-BA6A-407CBD079E47}" type="slidenum">
              <a:rPr spc="-50" dirty="0"/>
              <a:t>‹#›</a:t>
            </a:fld>
            <a:endParaRPr spc="-50"/>
          </a:p>
        </p:txBody>
      </p:sp>
    </p:spTree>
    <p:extLst>
      <p:ext uri="{BB962C8B-B14F-4D97-AF65-F5344CB8AC3E}">
        <p14:creationId xmlns:p14="http://schemas.microsoft.com/office/powerpoint/2010/main" val="71966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12/13/2023</a:t>
            </a:fld>
            <a:endParaRPr lang="en-US"/>
          </a:p>
        </p:txBody>
      </p:sp>
      <p:sp>
        <p:nvSpPr>
          <p:cNvPr id="6" name="Holder 6"/>
          <p:cNvSpPr>
            <a:spLocks noGrp="1"/>
          </p:cNvSpPr>
          <p:nvPr>
            <p:ph type="sldNum" sz="quarter" idx="7"/>
          </p:nvPr>
        </p:nvSpPr>
        <p:spPr/>
        <p:txBody>
          <a:bodyPr lIns="0" tIns="0" rIns="0" bIns="0"/>
          <a:lstStyle>
            <a:lvl1pPr>
              <a:defRPr sz="1150" b="0" i="0">
                <a:solidFill>
                  <a:schemeClr val="tx1"/>
                </a:solidFill>
                <a:latin typeface="Arial"/>
                <a:cs typeface="Arial"/>
              </a:defRPr>
            </a:lvl1pPr>
          </a:lstStyle>
          <a:p>
            <a:pPr marL="12700">
              <a:lnSpc>
                <a:spcPct val="100000"/>
              </a:lnSpc>
            </a:pPr>
            <a:r>
              <a:t>Page</a:t>
            </a:r>
            <a:r>
              <a:rPr spc="15"/>
              <a:t> </a:t>
            </a:r>
            <a:fld id="{81D60167-4931-47E6-BA6A-407CBD079E47}" type="slidenum">
              <a:rPr spc="-50" dirty="0"/>
              <a:t>‹#›</a:t>
            </a:fld>
            <a:endParaRPr spc="-50"/>
          </a:p>
        </p:txBody>
      </p:sp>
    </p:spTree>
    <p:extLst>
      <p:ext uri="{BB962C8B-B14F-4D97-AF65-F5344CB8AC3E}">
        <p14:creationId xmlns:p14="http://schemas.microsoft.com/office/powerpoint/2010/main" val="280239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A460E-A5D4-544B-8FD9-B68E8B0850AF}"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38977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A460E-A5D4-544B-8FD9-B68E8B0850AF}"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410363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A460E-A5D4-544B-8FD9-B68E8B0850AF}"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297034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A460E-A5D4-544B-8FD9-B68E8B0850AF}"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41483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A460E-A5D4-544B-8FD9-B68E8B0850AF}"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386378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A460E-A5D4-544B-8FD9-B68E8B0850AF}"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14675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A460E-A5D4-544B-8FD9-B68E8B0850AF}"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321982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A460E-A5D4-544B-8FD9-B68E8B0850AF}"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416264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A460E-A5D4-544B-8FD9-B68E8B0850AF}" type="datetimeFigureOut">
              <a:rPr lang="en-US" smtClean="0"/>
              <a:t>12/13/2023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842-A516-C747-982C-114AD908B7B5}" type="slidenum">
              <a:rPr lang="en-US" smtClean="0"/>
              <a:t>‹#›</a:t>
            </a:fld>
            <a:endParaRPr lang="en-US"/>
          </a:p>
        </p:txBody>
      </p:sp>
    </p:spTree>
    <p:extLst>
      <p:ext uri="{BB962C8B-B14F-4D97-AF65-F5344CB8AC3E}">
        <p14:creationId xmlns:p14="http://schemas.microsoft.com/office/powerpoint/2010/main" val="27458834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04" r:id="rId13"/>
    <p:sldLayoutId id="2147483705" r:id="rId14"/>
    <p:sldLayoutId id="2147483706" r:id="rId15"/>
    <p:sldLayoutId id="2147483710" r:id="rId16"/>
    <p:sldLayoutId id="214748371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hyperlink" Target="https://spinoff.nasa.gov/Spinoff2019/hm_3.html" TargetMode="Externa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9.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hyperlink" Target="https://kromatid.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kromatid.com/contact-u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6589C8E-806E-1692-C258-DBD676CB5744}"/>
              </a:ext>
            </a:extLst>
          </p:cNvPr>
          <p:cNvPicPr>
            <a:picLocks noChangeAspect="1"/>
          </p:cNvPicPr>
          <p:nvPr/>
        </p:nvPicPr>
        <p:blipFill rotWithShape="1">
          <a:blip r:embed="rId3">
            <a:alphaModFix amt="40000"/>
          </a:blip>
          <a:srcRect t="12382" b="6988"/>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2A5F118-8643-8E19-C3E7-8748F39C49A8}"/>
              </a:ext>
            </a:extLst>
          </p:cNvPr>
          <p:cNvSpPr txBox="1"/>
          <p:nvPr/>
        </p:nvSpPr>
        <p:spPr>
          <a:xfrm>
            <a:off x="6399505" y="2398829"/>
            <a:ext cx="5419658" cy="2056904"/>
          </a:xfrm>
          <a:prstGeom prst="rect">
            <a:avLst/>
          </a:prstGeom>
          <a:solidFill>
            <a:srgbClr val="004469">
              <a:alpha val="92000"/>
            </a:srgbClr>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1600" dirty="0">
              <a:solidFill>
                <a:srgbClr val="FFFFFF"/>
              </a:solidFill>
              <a:latin typeface="Open Sans"/>
              <a:ea typeface="Open Sans"/>
              <a:cs typeface="Open Sans"/>
            </a:endParaRP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    KromaTiD Overview</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    Synthetic Oligo Probe Design and Manufacturing</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    Pinpoint FISH™ Probes and Applications</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    Customizing the Design Process</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    Ordering Pinpoint FISH Probes</a:t>
            </a:r>
          </a:p>
        </p:txBody>
      </p:sp>
      <p:sp>
        <p:nvSpPr>
          <p:cNvPr id="10" name="TextBox 9">
            <a:extLst>
              <a:ext uri="{FF2B5EF4-FFF2-40B4-BE49-F238E27FC236}">
                <a16:creationId xmlns:a16="http://schemas.microsoft.com/office/drawing/2014/main" id="{95BC5647-98F5-FEFA-8786-25D147E0EF67}"/>
              </a:ext>
            </a:extLst>
          </p:cNvPr>
          <p:cNvSpPr txBox="1"/>
          <p:nvPr/>
        </p:nvSpPr>
        <p:spPr>
          <a:xfrm>
            <a:off x="261827" y="879522"/>
            <a:ext cx="11668346" cy="968260"/>
          </a:xfrm>
          <a:prstGeom prst="rect">
            <a:avLst/>
          </a:prstGeom>
          <a:noFill/>
          <a:ln w="6350">
            <a:no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3600" b="1">
                <a:latin typeface="Montserrat"/>
                <a:ea typeface="Open Sans"/>
                <a:cs typeface="Open Sans"/>
              </a:rPr>
              <a:t>The Advantage of Bioinformatics-Enabled</a:t>
            </a:r>
          </a:p>
          <a:p>
            <a:pPr>
              <a:lnSpc>
                <a:spcPct val="90000"/>
              </a:lnSpc>
              <a:spcAft>
                <a:spcPts val="600"/>
              </a:spcAft>
            </a:pPr>
            <a:r>
              <a:rPr lang="en-US" sz="3600" b="1">
                <a:latin typeface="Montserrat"/>
                <a:ea typeface="Open Sans"/>
                <a:cs typeface="Open Sans"/>
              </a:rPr>
              <a:t>Design &amp; Synthesis of Pinpoint FISH™ Probes</a:t>
            </a:r>
            <a:endParaRPr lang="en-US" sz="3600" b="1">
              <a:latin typeface="Montserrat"/>
            </a:endParaRPr>
          </a:p>
        </p:txBody>
      </p:sp>
      <p:sp>
        <p:nvSpPr>
          <p:cNvPr id="5" name="TextBox 4">
            <a:extLst>
              <a:ext uri="{FF2B5EF4-FFF2-40B4-BE49-F238E27FC236}">
                <a16:creationId xmlns:a16="http://schemas.microsoft.com/office/drawing/2014/main" id="{21A1A1E8-BD9A-67B3-56CF-23CDDB545125}"/>
              </a:ext>
            </a:extLst>
          </p:cNvPr>
          <p:cNvSpPr txBox="1"/>
          <p:nvPr/>
        </p:nvSpPr>
        <p:spPr>
          <a:xfrm>
            <a:off x="6157821" y="6410784"/>
            <a:ext cx="5903026" cy="263770"/>
          </a:xfrm>
          <a:prstGeom prst="rect">
            <a:avLst/>
          </a:prstGeom>
          <a:solidFill>
            <a:srgbClr val="004469">
              <a:alpha val="76000"/>
            </a:srgbClr>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400">
                <a:solidFill>
                  <a:srgbClr val="FFFFFF"/>
                </a:solidFill>
                <a:latin typeface="Open Sans"/>
                <a:ea typeface="Open Sans"/>
                <a:cs typeface="Open Sans"/>
              </a:rPr>
              <a:t>Presented by Ivan Perez | Technical Applications Scientist, KromaTiD</a:t>
            </a:r>
            <a:endParaRPr lang="en-US" sz="1400">
              <a:ea typeface="Calibri"/>
              <a:cs typeface="Calibri"/>
            </a:endParaRPr>
          </a:p>
          <a:p>
            <a:pPr marL="57150" indent="-285750">
              <a:lnSpc>
                <a:spcPct val="90000"/>
              </a:lnSpc>
              <a:spcAft>
                <a:spcPts val="600"/>
              </a:spcAft>
              <a:buFont typeface="Wingdings" panose="020B0604020202020204" pitchFamily="34" charset="0"/>
              <a:buChar char="q"/>
            </a:pPr>
            <a:endParaRPr lang="en-US" sz="1400">
              <a:solidFill>
                <a:srgbClr val="FFFFFF"/>
              </a:solidFill>
              <a:latin typeface="Open Sans"/>
              <a:ea typeface="Open Sans"/>
              <a:cs typeface="Open Sans"/>
            </a:endParaRPr>
          </a:p>
          <a:p>
            <a:pPr indent="-228600">
              <a:lnSpc>
                <a:spcPct val="90000"/>
              </a:lnSpc>
              <a:spcAft>
                <a:spcPts val="600"/>
              </a:spcAft>
              <a:buFont typeface="Arial" panose="020B0604020202020204" pitchFamily="34" charset="0"/>
              <a:buChar char="•"/>
            </a:pPr>
            <a:endParaRPr lang="en-US" sz="1400">
              <a:solidFill>
                <a:srgbClr val="FFFFFF"/>
              </a:solidFill>
              <a:ea typeface="Calibri"/>
              <a:cs typeface="Calibri"/>
            </a:endParaRPr>
          </a:p>
          <a:p>
            <a:pPr indent="-228600">
              <a:lnSpc>
                <a:spcPct val="90000"/>
              </a:lnSpc>
              <a:spcAft>
                <a:spcPts val="600"/>
              </a:spcAft>
              <a:buFont typeface="Arial" panose="020B0604020202020204" pitchFamily="34" charset="0"/>
              <a:buChar char="•"/>
            </a:pPr>
            <a:endParaRPr lang="en-US" sz="1400">
              <a:solidFill>
                <a:srgbClr val="FFFFFF"/>
              </a:solidFill>
            </a:endParaRPr>
          </a:p>
        </p:txBody>
      </p:sp>
      <p:pic>
        <p:nvPicPr>
          <p:cNvPr id="7" name="Picture 6" descr="A person in a lab coat&#10;&#10;Description automatically generated">
            <a:extLst>
              <a:ext uri="{FF2B5EF4-FFF2-40B4-BE49-F238E27FC236}">
                <a16:creationId xmlns:a16="http://schemas.microsoft.com/office/drawing/2014/main" id="{54D68A9C-D8F0-1B7C-2F1C-B883CDA4BF2E}"/>
              </a:ext>
            </a:extLst>
          </p:cNvPr>
          <p:cNvPicPr>
            <a:picLocks noChangeAspect="1"/>
          </p:cNvPicPr>
          <p:nvPr/>
        </p:nvPicPr>
        <p:blipFill>
          <a:blip r:embed="rId4"/>
          <a:stretch>
            <a:fillRect/>
          </a:stretch>
        </p:blipFill>
        <p:spPr>
          <a:xfrm>
            <a:off x="4336856" y="5006780"/>
            <a:ext cx="1660585" cy="1667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black background with blue and white text&#10;&#10;Description automatically generated">
            <a:extLst>
              <a:ext uri="{FF2B5EF4-FFF2-40B4-BE49-F238E27FC236}">
                <a16:creationId xmlns:a16="http://schemas.microsoft.com/office/drawing/2014/main" id="{C70C2D4C-F2E6-D33C-92DA-5A5BEF2E6511}"/>
              </a:ext>
            </a:extLst>
          </p:cNvPr>
          <p:cNvPicPr>
            <a:picLocks noChangeAspect="1"/>
          </p:cNvPicPr>
          <p:nvPr/>
        </p:nvPicPr>
        <p:blipFill>
          <a:blip r:embed="rId5"/>
          <a:stretch>
            <a:fillRect/>
          </a:stretch>
        </p:blipFill>
        <p:spPr>
          <a:xfrm>
            <a:off x="177253" y="5351018"/>
            <a:ext cx="1816100" cy="825500"/>
          </a:xfrm>
          <a:prstGeom prst="rect">
            <a:avLst/>
          </a:prstGeom>
        </p:spPr>
      </p:pic>
    </p:spTree>
    <p:extLst>
      <p:ext uri="{BB962C8B-B14F-4D97-AF65-F5344CB8AC3E}">
        <p14:creationId xmlns:p14="http://schemas.microsoft.com/office/powerpoint/2010/main" val="416149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5419725" y="3524250"/>
            <a:ext cx="1400175" cy="2124075"/>
          </a:xfrm>
          <a:prstGeom prst="rect">
            <a:avLst/>
          </a:prstGeom>
        </p:spPr>
      </p:pic>
      <p:grpSp>
        <p:nvGrpSpPr>
          <p:cNvPr id="4" name="object 4"/>
          <p:cNvGrpSpPr/>
          <p:nvPr/>
        </p:nvGrpSpPr>
        <p:grpSpPr>
          <a:xfrm>
            <a:off x="5296384" y="1286624"/>
            <a:ext cx="6296025" cy="4562475"/>
            <a:chOff x="5419725" y="1057275"/>
            <a:chExt cx="6296025" cy="4562475"/>
          </a:xfrm>
        </p:grpSpPr>
        <p:pic>
          <p:nvPicPr>
            <p:cNvPr id="5" name="object 5"/>
            <p:cNvPicPr/>
            <p:nvPr/>
          </p:nvPicPr>
          <p:blipFill>
            <a:blip r:embed="rId4" cstate="print"/>
            <a:stretch>
              <a:fillRect/>
            </a:stretch>
          </p:blipFill>
          <p:spPr>
            <a:xfrm>
              <a:off x="6981825" y="1057275"/>
              <a:ext cx="4733925" cy="4562475"/>
            </a:xfrm>
            <a:prstGeom prst="rect">
              <a:avLst/>
            </a:prstGeom>
          </p:spPr>
        </p:pic>
        <p:sp>
          <p:nvSpPr>
            <p:cNvPr id="6" name="object 6"/>
            <p:cNvSpPr/>
            <p:nvPr/>
          </p:nvSpPr>
          <p:spPr>
            <a:xfrm>
              <a:off x="8696325" y="2124075"/>
              <a:ext cx="1066800" cy="1066800"/>
            </a:xfrm>
            <a:custGeom>
              <a:avLst/>
              <a:gdLst/>
              <a:ahLst/>
              <a:cxnLst/>
              <a:rect l="l" t="t" r="r" b="b"/>
              <a:pathLst>
                <a:path w="1066800" h="1066800">
                  <a:moveTo>
                    <a:pt x="0" y="533400"/>
                  </a:moveTo>
                  <a:lnTo>
                    <a:pt x="2179" y="484842"/>
                  </a:lnTo>
                  <a:lnTo>
                    <a:pt x="8592" y="437507"/>
                  </a:lnTo>
                  <a:lnTo>
                    <a:pt x="19050" y="391583"/>
                  </a:lnTo>
                  <a:lnTo>
                    <a:pt x="33364" y="347258"/>
                  </a:lnTo>
                  <a:lnTo>
                    <a:pt x="51348" y="304721"/>
                  </a:lnTo>
                  <a:lnTo>
                    <a:pt x="72813" y="264160"/>
                  </a:lnTo>
                  <a:lnTo>
                    <a:pt x="97570" y="225762"/>
                  </a:lnTo>
                  <a:lnTo>
                    <a:pt x="125432" y="189716"/>
                  </a:lnTo>
                  <a:lnTo>
                    <a:pt x="156210" y="156210"/>
                  </a:lnTo>
                  <a:lnTo>
                    <a:pt x="189716" y="125432"/>
                  </a:lnTo>
                  <a:lnTo>
                    <a:pt x="225762" y="97570"/>
                  </a:lnTo>
                  <a:lnTo>
                    <a:pt x="264160" y="72813"/>
                  </a:lnTo>
                  <a:lnTo>
                    <a:pt x="304721" y="51348"/>
                  </a:lnTo>
                  <a:lnTo>
                    <a:pt x="347258" y="33364"/>
                  </a:lnTo>
                  <a:lnTo>
                    <a:pt x="391583" y="19050"/>
                  </a:lnTo>
                  <a:lnTo>
                    <a:pt x="437507" y="8592"/>
                  </a:lnTo>
                  <a:lnTo>
                    <a:pt x="484842" y="2179"/>
                  </a:lnTo>
                  <a:lnTo>
                    <a:pt x="533400" y="0"/>
                  </a:lnTo>
                  <a:lnTo>
                    <a:pt x="581957" y="2179"/>
                  </a:lnTo>
                  <a:lnTo>
                    <a:pt x="629292" y="8592"/>
                  </a:lnTo>
                  <a:lnTo>
                    <a:pt x="675216" y="19050"/>
                  </a:lnTo>
                  <a:lnTo>
                    <a:pt x="719541" y="33364"/>
                  </a:lnTo>
                  <a:lnTo>
                    <a:pt x="762078" y="51348"/>
                  </a:lnTo>
                  <a:lnTo>
                    <a:pt x="802639" y="72813"/>
                  </a:lnTo>
                  <a:lnTo>
                    <a:pt x="841037" y="97570"/>
                  </a:lnTo>
                  <a:lnTo>
                    <a:pt x="877083" y="125432"/>
                  </a:lnTo>
                  <a:lnTo>
                    <a:pt x="910589" y="156209"/>
                  </a:lnTo>
                  <a:lnTo>
                    <a:pt x="941367" y="189716"/>
                  </a:lnTo>
                  <a:lnTo>
                    <a:pt x="969229" y="225762"/>
                  </a:lnTo>
                  <a:lnTo>
                    <a:pt x="993986" y="264159"/>
                  </a:lnTo>
                  <a:lnTo>
                    <a:pt x="1015451" y="304721"/>
                  </a:lnTo>
                  <a:lnTo>
                    <a:pt x="1033435" y="347258"/>
                  </a:lnTo>
                  <a:lnTo>
                    <a:pt x="1047750" y="391583"/>
                  </a:lnTo>
                  <a:lnTo>
                    <a:pt x="1058207" y="437507"/>
                  </a:lnTo>
                  <a:lnTo>
                    <a:pt x="1064620" y="484842"/>
                  </a:lnTo>
                  <a:lnTo>
                    <a:pt x="1066800" y="533400"/>
                  </a:lnTo>
                  <a:lnTo>
                    <a:pt x="1064620" y="581957"/>
                  </a:lnTo>
                  <a:lnTo>
                    <a:pt x="1058207" y="629292"/>
                  </a:lnTo>
                  <a:lnTo>
                    <a:pt x="1047750" y="675216"/>
                  </a:lnTo>
                  <a:lnTo>
                    <a:pt x="1033435" y="719541"/>
                  </a:lnTo>
                  <a:lnTo>
                    <a:pt x="1015451" y="762078"/>
                  </a:lnTo>
                  <a:lnTo>
                    <a:pt x="993986" y="802639"/>
                  </a:lnTo>
                  <a:lnTo>
                    <a:pt x="969229" y="841037"/>
                  </a:lnTo>
                  <a:lnTo>
                    <a:pt x="941367" y="877083"/>
                  </a:lnTo>
                  <a:lnTo>
                    <a:pt x="910589" y="910589"/>
                  </a:lnTo>
                  <a:lnTo>
                    <a:pt x="877083" y="941367"/>
                  </a:lnTo>
                  <a:lnTo>
                    <a:pt x="841037" y="969229"/>
                  </a:lnTo>
                  <a:lnTo>
                    <a:pt x="802639" y="993986"/>
                  </a:lnTo>
                  <a:lnTo>
                    <a:pt x="762078" y="1015451"/>
                  </a:lnTo>
                  <a:lnTo>
                    <a:pt x="719541" y="1033435"/>
                  </a:lnTo>
                  <a:lnTo>
                    <a:pt x="675216" y="1047749"/>
                  </a:lnTo>
                  <a:lnTo>
                    <a:pt x="629292" y="1058207"/>
                  </a:lnTo>
                  <a:lnTo>
                    <a:pt x="581957" y="1064620"/>
                  </a:lnTo>
                  <a:lnTo>
                    <a:pt x="533400" y="1066800"/>
                  </a:lnTo>
                  <a:lnTo>
                    <a:pt x="484842" y="1064620"/>
                  </a:lnTo>
                  <a:lnTo>
                    <a:pt x="437507" y="1058207"/>
                  </a:lnTo>
                  <a:lnTo>
                    <a:pt x="391583" y="1047750"/>
                  </a:lnTo>
                  <a:lnTo>
                    <a:pt x="347258" y="1033435"/>
                  </a:lnTo>
                  <a:lnTo>
                    <a:pt x="304721" y="1015451"/>
                  </a:lnTo>
                  <a:lnTo>
                    <a:pt x="264160" y="993986"/>
                  </a:lnTo>
                  <a:lnTo>
                    <a:pt x="225762" y="969229"/>
                  </a:lnTo>
                  <a:lnTo>
                    <a:pt x="189716" y="941367"/>
                  </a:lnTo>
                  <a:lnTo>
                    <a:pt x="156210" y="910590"/>
                  </a:lnTo>
                  <a:lnTo>
                    <a:pt x="125432" y="877083"/>
                  </a:lnTo>
                  <a:lnTo>
                    <a:pt x="97570" y="841037"/>
                  </a:lnTo>
                  <a:lnTo>
                    <a:pt x="72813" y="802640"/>
                  </a:lnTo>
                  <a:lnTo>
                    <a:pt x="51348" y="762078"/>
                  </a:lnTo>
                  <a:lnTo>
                    <a:pt x="33364" y="719541"/>
                  </a:lnTo>
                  <a:lnTo>
                    <a:pt x="19049" y="675216"/>
                  </a:lnTo>
                  <a:lnTo>
                    <a:pt x="8592" y="629292"/>
                  </a:lnTo>
                  <a:lnTo>
                    <a:pt x="2179" y="581957"/>
                  </a:lnTo>
                  <a:lnTo>
                    <a:pt x="0" y="533400"/>
                  </a:lnTo>
                  <a:close/>
                </a:path>
              </a:pathLst>
            </a:custGeom>
            <a:ln w="38100">
              <a:solidFill>
                <a:srgbClr val="FFFFFF"/>
              </a:solidFill>
            </a:ln>
          </p:spPr>
          <p:txBody>
            <a:bodyPr wrap="square" lIns="0" tIns="0" rIns="0" bIns="0" rtlCol="0"/>
            <a:lstStyle/>
            <a:p>
              <a:endParaRPr/>
            </a:p>
          </p:txBody>
        </p:sp>
        <p:pic>
          <p:nvPicPr>
            <p:cNvPr id="7" name="object 7"/>
            <p:cNvPicPr/>
            <p:nvPr/>
          </p:nvPicPr>
          <p:blipFill>
            <a:blip r:embed="rId5" cstate="print"/>
            <a:stretch>
              <a:fillRect/>
            </a:stretch>
          </p:blipFill>
          <p:spPr>
            <a:xfrm>
              <a:off x="5419725" y="1057275"/>
              <a:ext cx="1400175" cy="2133600"/>
            </a:xfrm>
            <a:prstGeom prst="rect">
              <a:avLst/>
            </a:prstGeom>
          </p:spPr>
        </p:pic>
        <p:sp>
          <p:nvSpPr>
            <p:cNvPr id="8" name="object 8"/>
            <p:cNvSpPr/>
            <p:nvPr/>
          </p:nvSpPr>
          <p:spPr>
            <a:xfrm>
              <a:off x="6819900" y="2124075"/>
              <a:ext cx="1874520" cy="534035"/>
            </a:xfrm>
            <a:custGeom>
              <a:avLst/>
              <a:gdLst/>
              <a:ahLst/>
              <a:cxnLst/>
              <a:rect l="l" t="t" r="r" b="b"/>
              <a:pathLst>
                <a:path w="1874520" h="534035">
                  <a:moveTo>
                    <a:pt x="0" y="0"/>
                  </a:moveTo>
                  <a:lnTo>
                    <a:pt x="1874139" y="533908"/>
                  </a:lnTo>
                </a:path>
              </a:pathLst>
            </a:custGeom>
            <a:ln w="38100">
              <a:solidFill>
                <a:srgbClr val="FFFFFF"/>
              </a:solidFill>
              <a:prstDash val="lgDash"/>
            </a:ln>
          </p:spPr>
          <p:txBody>
            <a:bodyPr wrap="square" lIns="0" tIns="0" rIns="0" bIns="0" rtlCol="0"/>
            <a:lstStyle/>
            <a:p>
              <a:endParaRPr/>
            </a:p>
          </p:txBody>
        </p:sp>
      </p:grpSp>
      <p:grpSp>
        <p:nvGrpSpPr>
          <p:cNvPr id="9" name="object 9"/>
          <p:cNvGrpSpPr/>
          <p:nvPr/>
        </p:nvGrpSpPr>
        <p:grpSpPr>
          <a:xfrm>
            <a:off x="324334" y="1324724"/>
            <a:ext cx="4810125" cy="4533900"/>
            <a:chOff x="447675" y="1095375"/>
            <a:chExt cx="4810125" cy="4533900"/>
          </a:xfrm>
        </p:grpSpPr>
        <p:pic>
          <p:nvPicPr>
            <p:cNvPr id="10" name="object 10"/>
            <p:cNvPicPr/>
            <p:nvPr/>
          </p:nvPicPr>
          <p:blipFill>
            <a:blip r:embed="rId6" cstate="print"/>
            <a:stretch>
              <a:fillRect/>
            </a:stretch>
          </p:blipFill>
          <p:spPr>
            <a:xfrm>
              <a:off x="447675" y="1095375"/>
              <a:ext cx="4810125" cy="4533900"/>
            </a:xfrm>
            <a:prstGeom prst="rect">
              <a:avLst/>
            </a:prstGeom>
          </p:spPr>
        </p:pic>
        <p:sp>
          <p:nvSpPr>
            <p:cNvPr id="11" name="object 11"/>
            <p:cNvSpPr/>
            <p:nvPr/>
          </p:nvSpPr>
          <p:spPr>
            <a:xfrm>
              <a:off x="2314575" y="2181225"/>
              <a:ext cx="1076325" cy="1076325"/>
            </a:xfrm>
            <a:custGeom>
              <a:avLst/>
              <a:gdLst/>
              <a:ahLst/>
              <a:cxnLst/>
              <a:rect l="l" t="t" r="r" b="b"/>
              <a:pathLst>
                <a:path w="1076325" h="1076325">
                  <a:moveTo>
                    <a:pt x="0" y="538099"/>
                  </a:moveTo>
                  <a:lnTo>
                    <a:pt x="2199" y="489121"/>
                  </a:lnTo>
                  <a:lnTo>
                    <a:pt x="8669" y="441376"/>
                  </a:lnTo>
                  <a:lnTo>
                    <a:pt x="19222" y="395052"/>
                  </a:lnTo>
                  <a:lnTo>
                    <a:pt x="33666" y="350340"/>
                  </a:lnTo>
                  <a:lnTo>
                    <a:pt x="51813" y="307430"/>
                  </a:lnTo>
                  <a:lnTo>
                    <a:pt x="73471" y="266511"/>
                  </a:lnTo>
                  <a:lnTo>
                    <a:pt x="98452" y="227775"/>
                  </a:lnTo>
                  <a:lnTo>
                    <a:pt x="126566" y="191410"/>
                  </a:lnTo>
                  <a:lnTo>
                    <a:pt x="157622" y="157607"/>
                  </a:lnTo>
                  <a:lnTo>
                    <a:pt x="191432" y="126555"/>
                  </a:lnTo>
                  <a:lnTo>
                    <a:pt x="227804" y="98445"/>
                  </a:lnTo>
                  <a:lnTo>
                    <a:pt x="266549" y="73467"/>
                  </a:lnTo>
                  <a:lnTo>
                    <a:pt x="307478" y="51810"/>
                  </a:lnTo>
                  <a:lnTo>
                    <a:pt x="350400" y="33665"/>
                  </a:lnTo>
                  <a:lnTo>
                    <a:pt x="395125" y="19221"/>
                  </a:lnTo>
                  <a:lnTo>
                    <a:pt x="441465" y="8669"/>
                  </a:lnTo>
                  <a:lnTo>
                    <a:pt x="489228" y="2199"/>
                  </a:lnTo>
                  <a:lnTo>
                    <a:pt x="538226" y="0"/>
                  </a:lnTo>
                  <a:lnTo>
                    <a:pt x="587203" y="2199"/>
                  </a:lnTo>
                  <a:lnTo>
                    <a:pt x="634948" y="8669"/>
                  </a:lnTo>
                  <a:lnTo>
                    <a:pt x="681272" y="19221"/>
                  </a:lnTo>
                  <a:lnTo>
                    <a:pt x="725984" y="33665"/>
                  </a:lnTo>
                  <a:lnTo>
                    <a:pt x="768894" y="51810"/>
                  </a:lnTo>
                  <a:lnTo>
                    <a:pt x="809813" y="73467"/>
                  </a:lnTo>
                  <a:lnTo>
                    <a:pt x="848549" y="98445"/>
                  </a:lnTo>
                  <a:lnTo>
                    <a:pt x="884914" y="126555"/>
                  </a:lnTo>
                  <a:lnTo>
                    <a:pt x="918718" y="157607"/>
                  </a:lnTo>
                  <a:lnTo>
                    <a:pt x="949769" y="191410"/>
                  </a:lnTo>
                  <a:lnTo>
                    <a:pt x="977879" y="227775"/>
                  </a:lnTo>
                  <a:lnTo>
                    <a:pt x="1002857" y="266511"/>
                  </a:lnTo>
                  <a:lnTo>
                    <a:pt x="1024514" y="307430"/>
                  </a:lnTo>
                  <a:lnTo>
                    <a:pt x="1042659" y="350340"/>
                  </a:lnTo>
                  <a:lnTo>
                    <a:pt x="1057103" y="395052"/>
                  </a:lnTo>
                  <a:lnTo>
                    <a:pt x="1067655" y="441376"/>
                  </a:lnTo>
                  <a:lnTo>
                    <a:pt x="1074125" y="489121"/>
                  </a:lnTo>
                  <a:lnTo>
                    <a:pt x="1076325" y="538099"/>
                  </a:lnTo>
                  <a:lnTo>
                    <a:pt x="1074125" y="587096"/>
                  </a:lnTo>
                  <a:lnTo>
                    <a:pt x="1067655" y="634859"/>
                  </a:lnTo>
                  <a:lnTo>
                    <a:pt x="1057103" y="681199"/>
                  </a:lnTo>
                  <a:lnTo>
                    <a:pt x="1042659" y="725924"/>
                  </a:lnTo>
                  <a:lnTo>
                    <a:pt x="1024514" y="768846"/>
                  </a:lnTo>
                  <a:lnTo>
                    <a:pt x="1002857" y="809775"/>
                  </a:lnTo>
                  <a:lnTo>
                    <a:pt x="977879" y="848520"/>
                  </a:lnTo>
                  <a:lnTo>
                    <a:pt x="949769" y="884892"/>
                  </a:lnTo>
                  <a:lnTo>
                    <a:pt x="918718" y="918702"/>
                  </a:lnTo>
                  <a:lnTo>
                    <a:pt x="884914" y="949758"/>
                  </a:lnTo>
                  <a:lnTo>
                    <a:pt x="848549" y="977872"/>
                  </a:lnTo>
                  <a:lnTo>
                    <a:pt x="809813" y="1002853"/>
                  </a:lnTo>
                  <a:lnTo>
                    <a:pt x="768894" y="1024511"/>
                  </a:lnTo>
                  <a:lnTo>
                    <a:pt x="725984" y="1042658"/>
                  </a:lnTo>
                  <a:lnTo>
                    <a:pt x="681272" y="1057102"/>
                  </a:lnTo>
                  <a:lnTo>
                    <a:pt x="634948" y="1067655"/>
                  </a:lnTo>
                  <a:lnTo>
                    <a:pt x="587203" y="1074125"/>
                  </a:lnTo>
                  <a:lnTo>
                    <a:pt x="538226" y="1076325"/>
                  </a:lnTo>
                  <a:lnTo>
                    <a:pt x="489228" y="1074125"/>
                  </a:lnTo>
                  <a:lnTo>
                    <a:pt x="441465" y="1067655"/>
                  </a:lnTo>
                  <a:lnTo>
                    <a:pt x="395125" y="1057102"/>
                  </a:lnTo>
                  <a:lnTo>
                    <a:pt x="350400" y="1042658"/>
                  </a:lnTo>
                  <a:lnTo>
                    <a:pt x="307478" y="1024511"/>
                  </a:lnTo>
                  <a:lnTo>
                    <a:pt x="266549" y="1002853"/>
                  </a:lnTo>
                  <a:lnTo>
                    <a:pt x="227804" y="977872"/>
                  </a:lnTo>
                  <a:lnTo>
                    <a:pt x="191432" y="949758"/>
                  </a:lnTo>
                  <a:lnTo>
                    <a:pt x="157622" y="918702"/>
                  </a:lnTo>
                  <a:lnTo>
                    <a:pt x="126566" y="884892"/>
                  </a:lnTo>
                  <a:lnTo>
                    <a:pt x="98452" y="848520"/>
                  </a:lnTo>
                  <a:lnTo>
                    <a:pt x="73471" y="809775"/>
                  </a:lnTo>
                  <a:lnTo>
                    <a:pt x="51813" y="768846"/>
                  </a:lnTo>
                  <a:lnTo>
                    <a:pt x="33666" y="725924"/>
                  </a:lnTo>
                  <a:lnTo>
                    <a:pt x="19222" y="681199"/>
                  </a:lnTo>
                  <a:lnTo>
                    <a:pt x="8669" y="634859"/>
                  </a:lnTo>
                  <a:lnTo>
                    <a:pt x="2199" y="587096"/>
                  </a:lnTo>
                  <a:lnTo>
                    <a:pt x="0" y="538099"/>
                  </a:lnTo>
                  <a:close/>
                </a:path>
              </a:pathLst>
            </a:custGeom>
            <a:ln w="38100">
              <a:solidFill>
                <a:srgbClr val="000000"/>
              </a:solidFill>
            </a:ln>
          </p:spPr>
          <p:txBody>
            <a:bodyPr wrap="square" lIns="0" tIns="0" rIns="0" bIns="0" rtlCol="0"/>
            <a:lstStyle/>
            <a:p>
              <a:endParaRPr/>
            </a:p>
          </p:txBody>
        </p:sp>
      </p:grpSp>
      <p:sp>
        <p:nvSpPr>
          <p:cNvPr id="15" name="Rectangle 14">
            <a:extLst>
              <a:ext uri="{FF2B5EF4-FFF2-40B4-BE49-F238E27FC236}">
                <a16:creationId xmlns:a16="http://schemas.microsoft.com/office/drawing/2014/main" id="{29C10140-BEC7-D571-1828-19243B2F8A44}"/>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FBA0F0-8E09-48EA-4103-2827BA3F3D07}"/>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93BFFD5-0862-CE88-EDFD-3B69B9B99A65}"/>
              </a:ext>
            </a:extLst>
          </p:cNvPr>
          <p:cNvPicPr>
            <a:picLocks noChangeAspect="1"/>
          </p:cNvPicPr>
          <p:nvPr/>
        </p:nvPicPr>
        <p:blipFill>
          <a:blip r:embed="rId7"/>
          <a:stretch>
            <a:fillRect/>
          </a:stretch>
        </p:blipFill>
        <p:spPr>
          <a:xfrm>
            <a:off x="177253" y="5351018"/>
            <a:ext cx="1816100" cy="825500"/>
          </a:xfrm>
          <a:prstGeom prst="rect">
            <a:avLst/>
          </a:prstGeom>
        </p:spPr>
      </p:pic>
      <p:sp>
        <p:nvSpPr>
          <p:cNvPr id="18" name="TextBox 17">
            <a:extLst>
              <a:ext uri="{FF2B5EF4-FFF2-40B4-BE49-F238E27FC236}">
                <a16:creationId xmlns:a16="http://schemas.microsoft.com/office/drawing/2014/main" id="{EDFF74A2-51F3-78E4-100E-278F29846416}"/>
              </a:ext>
            </a:extLst>
          </p:cNvPr>
          <p:cNvSpPr txBox="1"/>
          <p:nvPr/>
        </p:nvSpPr>
        <p:spPr>
          <a:xfrm>
            <a:off x="324334" y="258833"/>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err="1">
                <a:solidFill>
                  <a:schemeClr val="bg1"/>
                </a:solidFill>
                <a:latin typeface="Montserrat"/>
                <a:ea typeface="Open Sans"/>
                <a:cs typeface="Open Sans"/>
              </a:rPr>
              <a:t>Subtelomeric</a:t>
            </a:r>
            <a:r>
              <a:rPr lang="en-US" sz="2000">
                <a:solidFill>
                  <a:schemeClr val="bg1"/>
                </a:solidFill>
                <a:latin typeface="Montserrat"/>
                <a:ea typeface="Open Sans"/>
                <a:cs typeface="Open Sans"/>
              </a:rPr>
              <a:t> Pinpoint FISH™ Probes</a:t>
            </a:r>
            <a:endParaRPr lang="en-US" sz="2000">
              <a:solidFill>
                <a:srgbClr val="FFFFFF"/>
              </a:solidFill>
              <a:latin typeface="Montserrat"/>
            </a:endParaRPr>
          </a:p>
        </p:txBody>
      </p:sp>
      <p:sp>
        <p:nvSpPr>
          <p:cNvPr id="19" name="TextBox 18">
            <a:extLst>
              <a:ext uri="{FF2B5EF4-FFF2-40B4-BE49-F238E27FC236}">
                <a16:creationId xmlns:a16="http://schemas.microsoft.com/office/drawing/2014/main" id="{AA17B0E9-B61C-084D-A56D-1A1A5C494CB3}"/>
              </a:ext>
            </a:extLst>
          </p:cNvPr>
          <p:cNvSpPr txBox="1"/>
          <p:nvPr/>
        </p:nvSpPr>
        <p:spPr>
          <a:xfrm>
            <a:off x="4779666" y="6495873"/>
            <a:ext cx="2632668" cy="246221"/>
          </a:xfrm>
          <a:prstGeom prst="rect">
            <a:avLst/>
          </a:prstGeom>
          <a:noFill/>
        </p:spPr>
        <p:txBody>
          <a:bodyPr wrap="square" rtlCol="0">
            <a:spAutoFit/>
          </a:bodyPr>
          <a:lstStyle/>
          <a:p>
            <a:pPr algn="ctr"/>
            <a:r>
              <a:rPr lang="en-US" sz="1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723BA-FE59-E4BD-7168-D14FEB622CBF}"/>
              </a:ext>
            </a:extLst>
          </p:cNvPr>
          <p:cNvPicPr>
            <a:picLocks noChangeAspect="1"/>
          </p:cNvPicPr>
          <p:nvPr/>
        </p:nvPicPr>
        <p:blipFill>
          <a:blip r:embed="rId3"/>
          <a:stretch>
            <a:fillRect/>
          </a:stretch>
        </p:blipFill>
        <p:spPr>
          <a:xfrm>
            <a:off x="324334" y="1417088"/>
            <a:ext cx="5080880" cy="3933930"/>
          </a:xfrm>
          <a:prstGeom prst="rect">
            <a:avLst/>
          </a:prstGeom>
        </p:spPr>
      </p:pic>
      <p:sp>
        <p:nvSpPr>
          <p:cNvPr id="15" name="Rectangle 14">
            <a:extLst>
              <a:ext uri="{FF2B5EF4-FFF2-40B4-BE49-F238E27FC236}">
                <a16:creationId xmlns:a16="http://schemas.microsoft.com/office/drawing/2014/main" id="{29C10140-BEC7-D571-1828-19243B2F8A44}"/>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FBA0F0-8E09-48EA-4103-2827BA3F3D07}"/>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93BFFD5-0862-CE88-EDFD-3B69B9B99A65}"/>
              </a:ext>
            </a:extLst>
          </p:cNvPr>
          <p:cNvPicPr>
            <a:picLocks noChangeAspect="1"/>
          </p:cNvPicPr>
          <p:nvPr/>
        </p:nvPicPr>
        <p:blipFill>
          <a:blip r:embed="rId4"/>
          <a:stretch>
            <a:fillRect/>
          </a:stretch>
        </p:blipFill>
        <p:spPr>
          <a:xfrm>
            <a:off x="177253" y="5351018"/>
            <a:ext cx="1816100" cy="825500"/>
          </a:xfrm>
          <a:prstGeom prst="rect">
            <a:avLst/>
          </a:prstGeom>
        </p:spPr>
      </p:pic>
      <p:sp>
        <p:nvSpPr>
          <p:cNvPr id="18" name="TextBox 17">
            <a:extLst>
              <a:ext uri="{FF2B5EF4-FFF2-40B4-BE49-F238E27FC236}">
                <a16:creationId xmlns:a16="http://schemas.microsoft.com/office/drawing/2014/main" id="{EDFF74A2-51F3-78E4-100E-278F29846416}"/>
              </a:ext>
            </a:extLst>
          </p:cNvPr>
          <p:cNvSpPr txBox="1"/>
          <p:nvPr/>
        </p:nvSpPr>
        <p:spPr>
          <a:xfrm>
            <a:off x="324334" y="258833"/>
            <a:ext cx="11543331" cy="638517"/>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150000"/>
              </a:lnSpc>
              <a:spcAft>
                <a:spcPts val="600"/>
              </a:spcAft>
            </a:pPr>
            <a:r>
              <a:rPr lang="en-US" sz="2000" dirty="0">
                <a:solidFill>
                  <a:schemeClr val="bg1"/>
                </a:solidFill>
                <a:latin typeface="Montserrat"/>
                <a:ea typeface="Open Sans"/>
                <a:cs typeface="Open Sans"/>
              </a:rPr>
              <a:t>Pinpoint FISH™ Metaphase-Interphase Examples</a:t>
            </a:r>
            <a:endParaRPr lang="en-US" sz="2000" dirty="0">
              <a:solidFill>
                <a:srgbClr val="FFFFFF"/>
              </a:solidFill>
              <a:latin typeface="Montserrat"/>
            </a:endParaRPr>
          </a:p>
        </p:txBody>
      </p:sp>
      <p:sp>
        <p:nvSpPr>
          <p:cNvPr id="19" name="TextBox 18">
            <a:extLst>
              <a:ext uri="{FF2B5EF4-FFF2-40B4-BE49-F238E27FC236}">
                <a16:creationId xmlns:a16="http://schemas.microsoft.com/office/drawing/2014/main" id="{AA17B0E9-B61C-084D-A56D-1A1A5C494CB3}"/>
              </a:ext>
            </a:extLst>
          </p:cNvPr>
          <p:cNvSpPr txBox="1"/>
          <p:nvPr/>
        </p:nvSpPr>
        <p:spPr>
          <a:xfrm>
            <a:off x="4779666" y="6495873"/>
            <a:ext cx="2632668" cy="246221"/>
          </a:xfrm>
          <a:prstGeom prst="rect">
            <a:avLst/>
          </a:prstGeom>
          <a:noFill/>
        </p:spPr>
        <p:txBody>
          <a:bodyPr wrap="square" rtlCol="0">
            <a:spAutoFit/>
          </a:bodyPr>
          <a:lstStyle/>
          <a:p>
            <a:pPr algn="ctr"/>
            <a:r>
              <a:rPr lang="en-US" sz="1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1" name="Picture 10">
            <a:extLst>
              <a:ext uri="{FF2B5EF4-FFF2-40B4-BE49-F238E27FC236}">
                <a16:creationId xmlns:a16="http://schemas.microsoft.com/office/drawing/2014/main" id="{32A3DF03-814A-76AF-39D3-52993967D742}"/>
              </a:ext>
            </a:extLst>
          </p:cNvPr>
          <p:cNvPicPr>
            <a:picLocks noChangeAspect="1"/>
          </p:cNvPicPr>
          <p:nvPr/>
        </p:nvPicPr>
        <p:blipFill>
          <a:blip r:embed="rId5"/>
          <a:stretch>
            <a:fillRect/>
          </a:stretch>
        </p:blipFill>
        <p:spPr>
          <a:xfrm rot="10800000">
            <a:off x="6095999" y="1095111"/>
            <a:ext cx="5657850" cy="4438650"/>
          </a:xfrm>
          <a:prstGeom prst="rect">
            <a:avLst/>
          </a:prstGeom>
        </p:spPr>
      </p:pic>
      <p:sp>
        <p:nvSpPr>
          <p:cNvPr id="12" name="TextBox 11">
            <a:extLst>
              <a:ext uri="{FF2B5EF4-FFF2-40B4-BE49-F238E27FC236}">
                <a16:creationId xmlns:a16="http://schemas.microsoft.com/office/drawing/2014/main" id="{752AAEA5-B1AE-4C5F-A4E2-F52BC887C239}"/>
              </a:ext>
            </a:extLst>
          </p:cNvPr>
          <p:cNvSpPr txBox="1"/>
          <p:nvPr/>
        </p:nvSpPr>
        <p:spPr>
          <a:xfrm>
            <a:off x="2392679" y="5473755"/>
            <a:ext cx="7406640" cy="646331"/>
          </a:xfrm>
          <a:prstGeom prst="rect">
            <a:avLst/>
          </a:prstGeom>
          <a:noFill/>
        </p:spPr>
        <p:txBody>
          <a:bodyPr wrap="square" rtlCol="0">
            <a:spAutoFit/>
          </a:bodyPr>
          <a:lstStyle/>
          <a:p>
            <a:pPr algn="ctr"/>
            <a:r>
              <a:rPr lang="en-US" dirty="0">
                <a:solidFill>
                  <a:schemeClr val="bg1"/>
                </a:solidFill>
              </a:rPr>
              <a:t>(Left) Q-arm </a:t>
            </a:r>
            <a:r>
              <a:rPr lang="en-US" dirty="0" err="1">
                <a:solidFill>
                  <a:schemeClr val="bg1"/>
                </a:solidFill>
              </a:rPr>
              <a:t>subcentromere</a:t>
            </a:r>
            <a:r>
              <a:rPr lang="en-US" dirty="0">
                <a:solidFill>
                  <a:schemeClr val="bg1"/>
                </a:solidFill>
              </a:rPr>
              <a:t> probe for chromosome X labeled in red.</a:t>
            </a:r>
          </a:p>
          <a:p>
            <a:pPr algn="ctr"/>
            <a:r>
              <a:rPr lang="en-US" dirty="0">
                <a:solidFill>
                  <a:schemeClr val="bg1"/>
                </a:solidFill>
              </a:rPr>
              <a:t>(Right) Q-arm </a:t>
            </a:r>
            <a:r>
              <a:rPr lang="en-US" dirty="0" err="1">
                <a:solidFill>
                  <a:schemeClr val="bg1"/>
                </a:solidFill>
              </a:rPr>
              <a:t>subtelomere</a:t>
            </a:r>
            <a:r>
              <a:rPr lang="en-US" dirty="0">
                <a:solidFill>
                  <a:schemeClr val="bg1"/>
                </a:solidFill>
              </a:rPr>
              <a:t> probe for chromosome 7 labeled in orange.</a:t>
            </a:r>
          </a:p>
        </p:txBody>
      </p:sp>
    </p:spTree>
    <p:extLst>
      <p:ext uri="{BB962C8B-B14F-4D97-AF65-F5344CB8AC3E}">
        <p14:creationId xmlns:p14="http://schemas.microsoft.com/office/powerpoint/2010/main" val="65068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17" name="TextBox 16">
            <a:extLst>
              <a:ext uri="{FF2B5EF4-FFF2-40B4-BE49-F238E27FC236}">
                <a16:creationId xmlns:a16="http://schemas.microsoft.com/office/drawing/2014/main" id="{87B53694-2294-BF87-DC18-2FDE88E07DA9}"/>
              </a:ext>
            </a:extLst>
          </p:cNvPr>
          <p:cNvSpPr txBox="1"/>
          <p:nvPr/>
        </p:nvSpPr>
        <p:spPr>
          <a:xfrm>
            <a:off x="177252" y="3087306"/>
            <a:ext cx="489766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Recommended for metaphase studies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aneuploidy</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polyploidy, by multiplexing multiple paints at once</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structural rearrangements</a:t>
            </a:r>
          </a:p>
        </p:txBody>
      </p:sp>
      <p:sp>
        <p:nvSpPr>
          <p:cNvPr id="8" name="TextBox 7">
            <a:extLst>
              <a:ext uri="{FF2B5EF4-FFF2-40B4-BE49-F238E27FC236}">
                <a16:creationId xmlns:a16="http://schemas.microsoft.com/office/drawing/2014/main" id="{4461D76C-1672-BB16-F0F8-AABD9792B55E}"/>
              </a:ext>
            </a:extLst>
          </p:cNvPr>
          <p:cNvSpPr txBox="1"/>
          <p:nvPr/>
        </p:nvSpPr>
        <p:spPr>
          <a:xfrm>
            <a:off x="177252" y="1519787"/>
            <a:ext cx="46024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Medium-Density (MD) Paints</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Probe category targeting a patchwork of loci along the length of the chromosome, resulting in an interspersed signal pattern.</a:t>
            </a:r>
          </a:p>
        </p:txBody>
      </p:sp>
      <p:pic>
        <p:nvPicPr>
          <p:cNvPr id="5" name="Graphic 4">
            <a:extLst>
              <a:ext uri="{FF2B5EF4-FFF2-40B4-BE49-F238E27FC236}">
                <a16:creationId xmlns:a16="http://schemas.microsoft.com/office/drawing/2014/main" id="{53C220DB-8595-A6CD-7220-B562100CA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1011" y="1775093"/>
            <a:ext cx="1129978" cy="2874074"/>
          </a:xfrm>
          <a:prstGeom prst="rect">
            <a:avLst/>
          </a:prstGeom>
        </p:spPr>
      </p:pic>
      <p:sp>
        <p:nvSpPr>
          <p:cNvPr id="2" name="TextBox 1">
            <a:extLst>
              <a:ext uri="{FF2B5EF4-FFF2-40B4-BE49-F238E27FC236}">
                <a16:creationId xmlns:a16="http://schemas.microsoft.com/office/drawing/2014/main" id="{3E9B8610-1631-8284-8828-FA27885D5ADF}"/>
              </a:ext>
            </a:extLst>
          </p:cNvPr>
          <p:cNvSpPr txBox="1"/>
          <p:nvPr/>
        </p:nvSpPr>
        <p:spPr>
          <a:xfrm>
            <a:off x="5489416" y="4747498"/>
            <a:ext cx="11382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Calibri"/>
                <a:cs typeface="Calibri"/>
              </a:rPr>
              <a:t>Chr 4</a:t>
            </a:r>
          </a:p>
          <a:p>
            <a:pPr algn="ctr"/>
            <a:r>
              <a:rPr lang="en-US" sz="1200" dirty="0">
                <a:solidFill>
                  <a:schemeClr val="bg1"/>
                </a:solidFill>
                <a:ea typeface="Calibri"/>
                <a:cs typeface="Calibri"/>
              </a:rPr>
              <a:t>MD paint</a:t>
            </a:r>
          </a:p>
        </p:txBody>
      </p:sp>
      <p:sp>
        <p:nvSpPr>
          <p:cNvPr id="3" name="TextBox 2">
            <a:extLst>
              <a:ext uri="{FF2B5EF4-FFF2-40B4-BE49-F238E27FC236}">
                <a16:creationId xmlns:a16="http://schemas.microsoft.com/office/drawing/2014/main" id="{94C310B0-186C-E2F1-FE07-4EA23D820DF5}"/>
              </a:ext>
            </a:extLst>
          </p:cNvPr>
          <p:cNvSpPr txBox="1"/>
          <p:nvPr/>
        </p:nvSpPr>
        <p:spPr>
          <a:xfrm>
            <a:off x="177253" y="25656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MD Whole Chromosome Paints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pic>
        <p:nvPicPr>
          <p:cNvPr id="7" name="Picture 6">
            <a:extLst>
              <a:ext uri="{FF2B5EF4-FFF2-40B4-BE49-F238E27FC236}">
                <a16:creationId xmlns:a16="http://schemas.microsoft.com/office/drawing/2014/main" id="{F6054183-3F2F-D737-B348-5D5D7543CE7F}"/>
              </a:ext>
            </a:extLst>
          </p:cNvPr>
          <p:cNvPicPr>
            <a:picLocks noChangeAspect="1"/>
          </p:cNvPicPr>
          <p:nvPr/>
        </p:nvPicPr>
        <p:blipFill>
          <a:blip r:embed="rId6"/>
          <a:stretch>
            <a:fillRect/>
          </a:stretch>
        </p:blipFill>
        <p:spPr>
          <a:xfrm>
            <a:off x="7901388" y="1284357"/>
            <a:ext cx="3581941" cy="4031536"/>
          </a:xfrm>
          <a:prstGeom prst="rect">
            <a:avLst/>
          </a:prstGeom>
        </p:spPr>
      </p:pic>
      <p:sp>
        <p:nvSpPr>
          <p:cNvPr id="18" name="TextBox 17">
            <a:extLst>
              <a:ext uri="{FF2B5EF4-FFF2-40B4-BE49-F238E27FC236}">
                <a16:creationId xmlns:a16="http://schemas.microsoft.com/office/drawing/2014/main" id="{2AE227B1-EE49-EB13-F004-6A8EC6A37A27}"/>
              </a:ext>
            </a:extLst>
          </p:cNvPr>
          <p:cNvSpPr txBox="1"/>
          <p:nvPr/>
        </p:nvSpPr>
        <p:spPr>
          <a:xfrm>
            <a:off x="7414864" y="5478161"/>
            <a:ext cx="4301088" cy="461665"/>
          </a:xfrm>
          <a:prstGeom prst="rect">
            <a:avLst/>
          </a:prstGeom>
          <a:noFill/>
        </p:spPr>
        <p:txBody>
          <a:bodyPr wrap="square" rtlCol="0">
            <a:spAutoFit/>
          </a:bodyPr>
          <a:lstStyle/>
          <a:p>
            <a:pPr algn="ctr"/>
            <a:r>
              <a:rPr lang="en-US" sz="1200" dirty="0">
                <a:solidFill>
                  <a:schemeClr val="bg1"/>
                </a:solidFill>
              </a:rPr>
              <a:t>Chromosome 4 Medium-Density Paint (yellow) hybridized in human control metaphase spread.</a:t>
            </a:r>
          </a:p>
        </p:txBody>
      </p:sp>
    </p:spTree>
    <p:extLst>
      <p:ext uri="{BB962C8B-B14F-4D97-AF65-F5344CB8AC3E}">
        <p14:creationId xmlns:p14="http://schemas.microsoft.com/office/powerpoint/2010/main" val="3784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17" name="TextBox 16">
            <a:extLst>
              <a:ext uri="{FF2B5EF4-FFF2-40B4-BE49-F238E27FC236}">
                <a16:creationId xmlns:a16="http://schemas.microsoft.com/office/drawing/2014/main" id="{87B53694-2294-BF87-DC18-2FDE88E07DA9}"/>
              </a:ext>
            </a:extLst>
          </p:cNvPr>
          <p:cNvSpPr txBox="1"/>
          <p:nvPr/>
        </p:nvSpPr>
        <p:spPr>
          <a:xfrm>
            <a:off x="177253" y="3067495"/>
            <a:ext cx="4758004"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both interphase and metaphase studies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aneuploidy</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polyploidy by multiplexing multiple paints at once</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structural rearrangements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Spatial localization of unwound chromatin within nuclei</a:t>
            </a:r>
          </a:p>
        </p:txBody>
      </p:sp>
      <p:sp>
        <p:nvSpPr>
          <p:cNvPr id="9" name="TextBox 8">
            <a:extLst>
              <a:ext uri="{FF2B5EF4-FFF2-40B4-BE49-F238E27FC236}">
                <a16:creationId xmlns:a16="http://schemas.microsoft.com/office/drawing/2014/main" id="{FEC61604-A360-BE0B-664E-29A7007E58BB}"/>
              </a:ext>
            </a:extLst>
          </p:cNvPr>
          <p:cNvSpPr txBox="1"/>
          <p:nvPr/>
        </p:nvSpPr>
        <p:spPr>
          <a:xfrm>
            <a:off x="177253" y="1495334"/>
            <a:ext cx="391683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High-Density (HD) Paints</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Probe category targeting all qualifying unique-sequence loci along the length of the chromosome, resulting in blanket fluorescence.</a:t>
            </a:r>
          </a:p>
        </p:txBody>
      </p:sp>
      <p:sp>
        <p:nvSpPr>
          <p:cNvPr id="4" name="TextBox 3">
            <a:extLst>
              <a:ext uri="{FF2B5EF4-FFF2-40B4-BE49-F238E27FC236}">
                <a16:creationId xmlns:a16="http://schemas.microsoft.com/office/drawing/2014/main" id="{FD9FC602-1F0B-40BD-F03B-D2693EA64C71}"/>
              </a:ext>
            </a:extLst>
          </p:cNvPr>
          <p:cNvSpPr txBox="1"/>
          <p:nvPr/>
        </p:nvSpPr>
        <p:spPr>
          <a:xfrm>
            <a:off x="5555197" y="4447855"/>
            <a:ext cx="1081604" cy="430887"/>
          </a:xfrm>
          <a:prstGeom prst="rect">
            <a:avLst/>
          </a:prstGeom>
          <a:noFill/>
        </p:spPr>
        <p:txBody>
          <a:bodyPr wrap="square" rtlCol="0">
            <a:spAutoFit/>
          </a:bodyPr>
          <a:lstStyle/>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Chr 11</a:t>
            </a:r>
          </a:p>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HD paint</a:t>
            </a:r>
          </a:p>
        </p:txBody>
      </p:sp>
      <p:sp>
        <p:nvSpPr>
          <p:cNvPr id="6" name="TextBox 5">
            <a:extLst>
              <a:ext uri="{FF2B5EF4-FFF2-40B4-BE49-F238E27FC236}">
                <a16:creationId xmlns:a16="http://schemas.microsoft.com/office/drawing/2014/main" id="{54C6C575-17B6-89E2-EB60-D38837D17130}"/>
              </a:ext>
            </a:extLst>
          </p:cNvPr>
          <p:cNvSpPr txBox="1"/>
          <p:nvPr/>
        </p:nvSpPr>
        <p:spPr>
          <a:xfrm>
            <a:off x="177253" y="279285"/>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HD Whole Chromosome Paints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pic>
        <p:nvPicPr>
          <p:cNvPr id="21" name="Picture 20" descr="A pink and black pixelated image&#10;&#10;Description automatically generated">
            <a:extLst>
              <a:ext uri="{FF2B5EF4-FFF2-40B4-BE49-F238E27FC236}">
                <a16:creationId xmlns:a16="http://schemas.microsoft.com/office/drawing/2014/main" id="{780F52B4-7CD8-5F2F-240A-78E42DEC4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90" y="2479808"/>
            <a:ext cx="1247619" cy="1771429"/>
          </a:xfrm>
          <a:prstGeom prst="rect">
            <a:avLst/>
          </a:prstGeom>
        </p:spPr>
      </p:pic>
      <p:pic>
        <p:nvPicPr>
          <p:cNvPr id="23" name="Picture 22">
            <a:extLst>
              <a:ext uri="{FF2B5EF4-FFF2-40B4-BE49-F238E27FC236}">
                <a16:creationId xmlns:a16="http://schemas.microsoft.com/office/drawing/2014/main" id="{456F908E-B80B-BCA0-4980-9A8632A1F826}"/>
              </a:ext>
            </a:extLst>
          </p:cNvPr>
          <p:cNvPicPr>
            <a:picLocks noChangeAspect="1"/>
          </p:cNvPicPr>
          <p:nvPr/>
        </p:nvPicPr>
        <p:blipFill>
          <a:blip r:embed="rId5"/>
          <a:stretch>
            <a:fillRect/>
          </a:stretch>
        </p:blipFill>
        <p:spPr>
          <a:xfrm>
            <a:off x="7256741" y="1420255"/>
            <a:ext cx="4617334" cy="3939560"/>
          </a:xfrm>
          <a:prstGeom prst="rect">
            <a:avLst/>
          </a:prstGeom>
        </p:spPr>
      </p:pic>
      <p:sp>
        <p:nvSpPr>
          <p:cNvPr id="24" name="TextBox 23">
            <a:extLst>
              <a:ext uri="{FF2B5EF4-FFF2-40B4-BE49-F238E27FC236}">
                <a16:creationId xmlns:a16="http://schemas.microsoft.com/office/drawing/2014/main" id="{A63654D5-4601-D41F-BC03-E8CE03CC0FAC}"/>
              </a:ext>
            </a:extLst>
          </p:cNvPr>
          <p:cNvSpPr txBox="1"/>
          <p:nvPr/>
        </p:nvSpPr>
        <p:spPr>
          <a:xfrm>
            <a:off x="7414864" y="5478161"/>
            <a:ext cx="4301088" cy="461665"/>
          </a:xfrm>
          <a:prstGeom prst="rect">
            <a:avLst/>
          </a:prstGeom>
          <a:noFill/>
        </p:spPr>
        <p:txBody>
          <a:bodyPr wrap="square" rtlCol="0">
            <a:spAutoFit/>
          </a:bodyPr>
          <a:lstStyle/>
          <a:p>
            <a:pPr algn="ctr"/>
            <a:r>
              <a:rPr lang="en-US" sz="1200" dirty="0">
                <a:solidFill>
                  <a:schemeClr val="bg1"/>
                </a:solidFill>
              </a:rPr>
              <a:t>Chromosome 11 High-Density Paint (red) hybridized in human control metaphase spread.</a:t>
            </a:r>
          </a:p>
        </p:txBody>
      </p:sp>
    </p:spTree>
    <p:extLst>
      <p:ext uri="{BB962C8B-B14F-4D97-AF65-F5344CB8AC3E}">
        <p14:creationId xmlns:p14="http://schemas.microsoft.com/office/powerpoint/2010/main" val="394754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4A38AE-3D78-F082-F9D3-CE1F44BC2C8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A43BB-F00E-57F5-D2EF-57C0BE108470}"/>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01F6D-681F-E270-6F51-565057438293}"/>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5D29AD3C-B6AF-8752-FFA7-72507EE88A97}"/>
              </a:ext>
            </a:extLst>
          </p:cNvPr>
          <p:cNvPicPr>
            <a:picLocks noChangeAspect="1"/>
          </p:cNvPicPr>
          <p:nvPr/>
        </p:nvPicPr>
        <p:blipFill>
          <a:blip r:embed="rId3"/>
          <a:stretch>
            <a:fillRect/>
          </a:stretch>
        </p:blipFill>
        <p:spPr>
          <a:xfrm>
            <a:off x="177253" y="5351018"/>
            <a:ext cx="1816100" cy="825500"/>
          </a:xfrm>
          <a:prstGeom prst="rect">
            <a:avLst/>
          </a:prstGeom>
        </p:spPr>
      </p:pic>
      <p:pic>
        <p:nvPicPr>
          <p:cNvPr id="1030" name="Picture 6" descr="Fluorescent Paints Spot DNA Damage from Radiation, Gene Editing | NASA  Spinoff">
            <a:extLst>
              <a:ext uri="{FF2B5EF4-FFF2-40B4-BE49-F238E27FC236}">
                <a16:creationId xmlns:a16="http://schemas.microsoft.com/office/drawing/2014/main" id="{C41307FC-76E5-AA90-985E-A9E24A518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040" y="3200465"/>
            <a:ext cx="5490927" cy="242973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90FDEAE-FFC6-0C53-9FF9-0BF641EFE3C3}"/>
              </a:ext>
            </a:extLst>
          </p:cNvPr>
          <p:cNvSpPr txBox="1"/>
          <p:nvPr/>
        </p:nvSpPr>
        <p:spPr>
          <a:xfrm>
            <a:off x="2135904" y="5417833"/>
            <a:ext cx="3304515" cy="600164"/>
          </a:xfrm>
          <a:prstGeom prst="rect">
            <a:avLst/>
          </a:prstGeom>
          <a:noFill/>
        </p:spPr>
        <p:txBody>
          <a:bodyPr wrap="square" rtlCol="0">
            <a:spAutoFit/>
          </a:bodyPr>
          <a:lstStyle/>
          <a:p>
            <a:r>
              <a:rPr lang="en-US" sz="1100">
                <a:latin typeface="Open Sans" panose="020B0606030504020204" pitchFamily="34" charset="0"/>
                <a:ea typeface="Open Sans" panose="020B0606030504020204" pitchFamily="34" charset="0"/>
                <a:cs typeface="Open Sans" panose="020B0606030504020204" pitchFamily="34" charset="0"/>
              </a:rPr>
              <a:t>Fluorescent Paints Spot DNA Damage from Radiation, Gene Editing. (2019). Retrieved from </a:t>
            </a:r>
            <a:r>
              <a:rPr lang="en-US" sz="1100">
                <a:latin typeface="Open Sans" panose="020B0606030504020204" pitchFamily="34" charset="0"/>
                <a:ea typeface="Open Sans" panose="020B0606030504020204" pitchFamily="34" charset="0"/>
                <a:cs typeface="Open Sans" panose="020B0606030504020204" pitchFamily="34" charset="0"/>
                <a:hlinkClick r:id="rId5"/>
              </a:rPr>
              <a:t>https://spinoff.nasa.gov/Spinoff2019/hm_3.html</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pic>
        <p:nvPicPr>
          <p:cNvPr id="31" name="Picture 30">
            <a:extLst>
              <a:ext uri="{FF2B5EF4-FFF2-40B4-BE49-F238E27FC236}">
                <a16:creationId xmlns:a16="http://schemas.microsoft.com/office/drawing/2014/main" id="{1D1BE8E7-501A-257E-8722-862FDEC33122}"/>
              </a:ext>
            </a:extLst>
          </p:cNvPr>
          <p:cNvPicPr>
            <a:picLocks noChangeAspect="1"/>
          </p:cNvPicPr>
          <p:nvPr/>
        </p:nvPicPr>
        <p:blipFill>
          <a:blip r:embed="rId6"/>
          <a:stretch>
            <a:fillRect/>
          </a:stretch>
        </p:blipFill>
        <p:spPr>
          <a:xfrm>
            <a:off x="320883" y="1570821"/>
            <a:ext cx="5448300" cy="3724275"/>
          </a:xfrm>
          <a:prstGeom prst="rect">
            <a:avLst/>
          </a:prstGeom>
        </p:spPr>
      </p:pic>
      <p:sp>
        <p:nvSpPr>
          <p:cNvPr id="33" name="TextBox 32">
            <a:extLst>
              <a:ext uri="{FF2B5EF4-FFF2-40B4-BE49-F238E27FC236}">
                <a16:creationId xmlns:a16="http://schemas.microsoft.com/office/drawing/2014/main" id="{D0DDE96C-818C-B246-26F9-C4DC04E292C6}"/>
              </a:ext>
            </a:extLst>
          </p:cNvPr>
          <p:cNvSpPr txBox="1"/>
          <p:nvPr/>
        </p:nvSpPr>
        <p:spPr>
          <a:xfrm>
            <a:off x="5970494" y="1570821"/>
            <a:ext cx="5760020" cy="1403841"/>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600"/>
              </a:spcBef>
            </a:pPr>
            <a:r>
              <a:rPr lang="en-US" sz="2000" err="1">
                <a:solidFill>
                  <a:schemeClr val="bg1"/>
                </a:solidFill>
                <a:latin typeface="Open Sans"/>
                <a:ea typeface="+mn-lt"/>
                <a:cs typeface="+mn-lt"/>
              </a:rPr>
              <a:t>KromaTiD</a:t>
            </a:r>
            <a:r>
              <a:rPr lang="en-US" sz="2000">
                <a:solidFill>
                  <a:schemeClr val="bg1"/>
                </a:solidFill>
                <a:latin typeface="Open Sans"/>
                <a:ea typeface="+mn-lt"/>
                <a:cs typeface="+mn-lt"/>
              </a:rPr>
              <a:t> work with NASA in the “Twins Study”</a:t>
            </a:r>
          </a:p>
          <a:p>
            <a:pPr marL="285750" indent="-285750">
              <a:lnSpc>
                <a:spcPct val="90000"/>
              </a:lnSpc>
              <a:spcBef>
                <a:spcPts val="600"/>
              </a:spcBef>
              <a:buFont typeface="Arial" panose="020B0604020202020204" pitchFamily="34" charset="0"/>
              <a:buChar char="•"/>
            </a:pPr>
            <a:endParaRPr lang="en-US">
              <a:solidFill>
                <a:schemeClr val="bg1"/>
              </a:solidFill>
              <a:latin typeface="Open Sans"/>
              <a:ea typeface="+mn-lt"/>
              <a:cs typeface="+mn-lt"/>
            </a:endParaRPr>
          </a:p>
          <a:p>
            <a:pPr marL="285750" indent="-285750">
              <a:lnSpc>
                <a:spcPct val="90000"/>
              </a:lnSpc>
              <a:spcBef>
                <a:spcPts val="600"/>
              </a:spcBef>
              <a:buFont typeface="Arial" panose="020B0604020202020204" pitchFamily="34" charset="0"/>
              <a:buChar char="•"/>
            </a:pPr>
            <a:r>
              <a:rPr lang="en-US">
                <a:solidFill>
                  <a:schemeClr val="bg1"/>
                </a:solidFill>
                <a:latin typeface="Open Sans"/>
                <a:ea typeface="+mn-lt"/>
                <a:cs typeface="+mn-lt"/>
              </a:rPr>
              <a:t>Assay of DNA damage from radiation in Space.</a:t>
            </a:r>
          </a:p>
          <a:p>
            <a:pPr marL="285750" indent="-285750">
              <a:lnSpc>
                <a:spcPct val="90000"/>
              </a:lnSpc>
              <a:spcBef>
                <a:spcPts val="600"/>
              </a:spcBef>
              <a:buFont typeface="Arial" panose="020B0604020202020204" pitchFamily="34" charset="0"/>
              <a:buChar char="•"/>
            </a:pPr>
            <a:r>
              <a:rPr lang="en-US" err="1">
                <a:solidFill>
                  <a:schemeClr val="bg1"/>
                </a:solidFill>
                <a:latin typeface="Open Sans"/>
                <a:ea typeface="+mn-lt"/>
                <a:cs typeface="+mn-lt"/>
              </a:rPr>
              <a:t>KromaTiD</a:t>
            </a:r>
            <a:r>
              <a:rPr lang="en-US">
                <a:solidFill>
                  <a:schemeClr val="bg1"/>
                </a:solidFill>
                <a:latin typeface="Open Sans"/>
                <a:ea typeface="+mn-lt"/>
                <a:cs typeface="+mn-lt"/>
              </a:rPr>
              <a:t> continues to work with NASA.</a:t>
            </a:r>
            <a:endParaRPr lang="en-US">
              <a:solidFill>
                <a:srgbClr val="004469"/>
              </a:solidFill>
              <a:ea typeface="+mn-lt"/>
              <a:cs typeface="+mn-lt"/>
            </a:endParaRPr>
          </a:p>
        </p:txBody>
      </p:sp>
      <p:sp>
        <p:nvSpPr>
          <p:cNvPr id="3" name="TextBox 2">
            <a:extLst>
              <a:ext uri="{FF2B5EF4-FFF2-40B4-BE49-F238E27FC236}">
                <a16:creationId xmlns:a16="http://schemas.microsoft.com/office/drawing/2014/main" id="{21EB9FFA-FE2D-532A-0639-2BF0ABC5A107}"/>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Use Case: NASA ”Twin’s Study” HD Chromosome Paints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Tree>
    <p:extLst>
      <p:ext uri="{BB962C8B-B14F-4D97-AF65-F5344CB8AC3E}">
        <p14:creationId xmlns:p14="http://schemas.microsoft.com/office/powerpoint/2010/main" val="110146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2" name="TextBox 1">
            <a:extLst>
              <a:ext uri="{FF2B5EF4-FFF2-40B4-BE49-F238E27FC236}">
                <a16:creationId xmlns:a16="http://schemas.microsoft.com/office/drawing/2014/main" id="{7F2BC44E-7A2D-0C5D-84B6-55D564BD2B89}"/>
              </a:ext>
            </a:extLst>
          </p:cNvPr>
          <p:cNvSpPr txBox="1"/>
          <p:nvPr/>
        </p:nvSpPr>
        <p:spPr>
          <a:xfrm>
            <a:off x="269955" y="213028"/>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Gene Target Probes</a:t>
            </a: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ndParaRPr>
          </a:p>
        </p:txBody>
      </p:sp>
      <p:pic>
        <p:nvPicPr>
          <p:cNvPr id="7" name="Picture 6" descr="A blue light on a black background&#10;&#10;Description automatically generated">
            <a:extLst>
              <a:ext uri="{FF2B5EF4-FFF2-40B4-BE49-F238E27FC236}">
                <a16:creationId xmlns:a16="http://schemas.microsoft.com/office/drawing/2014/main" id="{F85A412B-7C50-988F-0BA9-6D08B28F4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512" y="1363556"/>
            <a:ext cx="4322989" cy="3943780"/>
          </a:xfrm>
          <a:prstGeom prst="rect">
            <a:avLst/>
          </a:prstGeom>
        </p:spPr>
      </p:pic>
      <p:sp>
        <p:nvSpPr>
          <p:cNvPr id="10" name="TextBox 9">
            <a:extLst>
              <a:ext uri="{FF2B5EF4-FFF2-40B4-BE49-F238E27FC236}">
                <a16:creationId xmlns:a16="http://schemas.microsoft.com/office/drawing/2014/main" id="{6B0016C4-7C4F-98BC-0276-1AEC57D6B2DD}"/>
              </a:ext>
            </a:extLst>
          </p:cNvPr>
          <p:cNvSpPr txBox="1"/>
          <p:nvPr/>
        </p:nvSpPr>
        <p:spPr>
          <a:xfrm>
            <a:off x="6963463" y="5469364"/>
            <a:ext cx="4301088" cy="461665"/>
          </a:xfrm>
          <a:prstGeom prst="rect">
            <a:avLst/>
          </a:prstGeom>
          <a:noFill/>
        </p:spPr>
        <p:txBody>
          <a:bodyPr wrap="square" rtlCol="0">
            <a:spAutoFit/>
          </a:bodyPr>
          <a:lstStyle/>
          <a:p>
            <a:pPr algn="ctr"/>
            <a:r>
              <a:rPr lang="en-US" sz="1200" dirty="0">
                <a:solidFill>
                  <a:schemeClr val="bg1"/>
                </a:solidFill>
              </a:rPr>
              <a:t>TP53 (red) and chr17q </a:t>
            </a:r>
            <a:r>
              <a:rPr lang="en-US" sz="1200" dirty="0" err="1">
                <a:solidFill>
                  <a:schemeClr val="bg1"/>
                </a:solidFill>
              </a:rPr>
              <a:t>subcentromere</a:t>
            </a:r>
            <a:r>
              <a:rPr lang="en-US" sz="1200" dirty="0">
                <a:solidFill>
                  <a:schemeClr val="bg1"/>
                </a:solidFill>
              </a:rPr>
              <a:t> (green) probes hybridized in human control metaphase spread.</a:t>
            </a:r>
          </a:p>
        </p:txBody>
      </p:sp>
      <p:sp>
        <p:nvSpPr>
          <p:cNvPr id="11" name="TextBox 10">
            <a:extLst>
              <a:ext uri="{FF2B5EF4-FFF2-40B4-BE49-F238E27FC236}">
                <a16:creationId xmlns:a16="http://schemas.microsoft.com/office/drawing/2014/main" id="{339FA534-87FA-47B6-369B-07472BA10082}"/>
              </a:ext>
            </a:extLst>
          </p:cNvPr>
          <p:cNvSpPr txBox="1"/>
          <p:nvPr/>
        </p:nvSpPr>
        <p:spPr>
          <a:xfrm>
            <a:off x="927449" y="2941633"/>
            <a:ext cx="473405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Detecting deletion of TP53 gene region</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Characterizing other rearrangement events involving the two target loci</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Translocations</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Inversions </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Complex rearrangements</a:t>
            </a:r>
          </a:p>
          <a:p>
            <a:pPr marL="742950" lvl="1" indent="-285750">
              <a:buFont typeface="Arial" panose="020B0604020202020204" pitchFamily="34" charset="0"/>
              <a:buChar char="•"/>
            </a:pP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6E326CF9-64F4-32BF-EAAC-869821E0B636}"/>
              </a:ext>
            </a:extLst>
          </p:cNvPr>
          <p:cNvSpPr txBox="1"/>
          <p:nvPr/>
        </p:nvSpPr>
        <p:spPr>
          <a:xfrm>
            <a:off x="927449" y="1528144"/>
            <a:ext cx="46635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Featured: TP53/CEP17</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Multiplex probe kit designed to target TP53 gene region and pericentromeric q-arm of chromosome 17.</a:t>
            </a:r>
          </a:p>
        </p:txBody>
      </p:sp>
    </p:spTree>
    <p:extLst>
      <p:ext uri="{BB962C8B-B14F-4D97-AF65-F5344CB8AC3E}">
        <p14:creationId xmlns:p14="http://schemas.microsoft.com/office/powerpoint/2010/main" val="256674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pic>
        <p:nvPicPr>
          <p:cNvPr id="10" name="Picture 9">
            <a:extLst>
              <a:ext uri="{FF2B5EF4-FFF2-40B4-BE49-F238E27FC236}">
                <a16:creationId xmlns:a16="http://schemas.microsoft.com/office/drawing/2014/main" id="{A44F7730-5F62-E0D9-C628-B16A7564A832}"/>
              </a:ext>
            </a:extLst>
          </p:cNvPr>
          <p:cNvPicPr>
            <a:picLocks noChangeAspect="1"/>
          </p:cNvPicPr>
          <p:nvPr/>
        </p:nvPicPr>
        <p:blipFill>
          <a:blip r:embed="rId4"/>
          <a:stretch>
            <a:fillRect/>
          </a:stretch>
        </p:blipFill>
        <p:spPr>
          <a:xfrm>
            <a:off x="6942263" y="1127023"/>
            <a:ext cx="4492001" cy="4257756"/>
          </a:xfrm>
          <a:prstGeom prst="rect">
            <a:avLst/>
          </a:prstGeom>
        </p:spPr>
      </p:pic>
      <p:sp>
        <p:nvSpPr>
          <p:cNvPr id="3" name="TextBox 2">
            <a:extLst>
              <a:ext uri="{FF2B5EF4-FFF2-40B4-BE49-F238E27FC236}">
                <a16:creationId xmlns:a16="http://schemas.microsoft.com/office/drawing/2014/main" id="{77CAA912-DE2A-32F5-424C-EBAF6AB0E8A9}"/>
              </a:ext>
            </a:extLst>
          </p:cNvPr>
          <p:cNvSpPr txBox="1"/>
          <p:nvPr/>
        </p:nvSpPr>
        <p:spPr>
          <a:xfrm>
            <a:off x="283325" y="99232"/>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Human Genome Project and Bioinformatics Design</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
        <p:nvSpPr>
          <p:cNvPr id="5" name="TextBox 4">
            <a:extLst>
              <a:ext uri="{FF2B5EF4-FFF2-40B4-BE49-F238E27FC236}">
                <a16:creationId xmlns:a16="http://schemas.microsoft.com/office/drawing/2014/main" id="{21699984-ED86-9410-1485-0A94B1731B52}"/>
              </a:ext>
            </a:extLst>
          </p:cNvPr>
          <p:cNvSpPr txBox="1"/>
          <p:nvPr/>
        </p:nvSpPr>
        <p:spPr>
          <a:xfrm>
            <a:off x="898265" y="3116260"/>
            <a:ext cx="536634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Assaying ploidy</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Detecting acentric and multi-centric chromosomes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Qualification of spatial distribution of centromeres within nuclei</a:t>
            </a:r>
          </a:p>
          <a:p>
            <a:pPr marL="742950" lvl="1" indent="-285750">
              <a:buFont typeface="Arial" panose="020B0604020202020204" pitchFamily="34" charset="0"/>
              <a:buChar char="•"/>
            </a:pP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C577092-6F95-DA25-562F-1B138038C49B}"/>
              </a:ext>
            </a:extLst>
          </p:cNvPr>
          <p:cNvSpPr txBox="1"/>
          <p:nvPr/>
        </p:nvSpPr>
        <p:spPr>
          <a:xfrm>
            <a:off x="898266" y="1702771"/>
            <a:ext cx="466355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Human </a:t>
            </a:r>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PanCEP</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Probe</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Probe design which targets repetitive DNA within all human centromeres at once.</a:t>
            </a:r>
          </a:p>
        </p:txBody>
      </p:sp>
      <p:sp>
        <p:nvSpPr>
          <p:cNvPr id="7" name="TextBox 6">
            <a:extLst>
              <a:ext uri="{FF2B5EF4-FFF2-40B4-BE49-F238E27FC236}">
                <a16:creationId xmlns:a16="http://schemas.microsoft.com/office/drawing/2014/main" id="{88E1CB79-949C-A9F8-A312-5FEC53CEF513}"/>
              </a:ext>
            </a:extLst>
          </p:cNvPr>
          <p:cNvSpPr txBox="1"/>
          <p:nvPr/>
        </p:nvSpPr>
        <p:spPr>
          <a:xfrm>
            <a:off x="7161945" y="5478161"/>
            <a:ext cx="4301088" cy="461665"/>
          </a:xfrm>
          <a:prstGeom prst="rect">
            <a:avLst/>
          </a:prstGeom>
          <a:noFill/>
        </p:spPr>
        <p:txBody>
          <a:bodyPr wrap="square" rtlCol="0">
            <a:spAutoFit/>
          </a:bodyPr>
          <a:lstStyle/>
          <a:p>
            <a:pPr algn="ctr"/>
            <a:r>
              <a:rPr lang="en-US" sz="1200" dirty="0">
                <a:solidFill>
                  <a:schemeClr val="bg1"/>
                </a:solidFill>
              </a:rPr>
              <a:t>Human </a:t>
            </a:r>
            <a:r>
              <a:rPr lang="en-US" sz="1200" dirty="0" err="1">
                <a:solidFill>
                  <a:schemeClr val="bg1"/>
                </a:solidFill>
              </a:rPr>
              <a:t>PanCEP</a:t>
            </a:r>
            <a:r>
              <a:rPr lang="en-US" sz="1200" dirty="0">
                <a:solidFill>
                  <a:schemeClr val="bg1"/>
                </a:solidFill>
              </a:rPr>
              <a:t> probe (red) hybridized in human control metaphase spread and interphase nuclei.</a:t>
            </a:r>
          </a:p>
        </p:txBody>
      </p:sp>
    </p:spTree>
    <p:extLst>
      <p:ext uri="{BB962C8B-B14F-4D97-AF65-F5344CB8AC3E}">
        <p14:creationId xmlns:p14="http://schemas.microsoft.com/office/powerpoint/2010/main" val="112087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5254C-ECB3-1807-053B-566CB9F65229}"/>
              </a:ext>
            </a:extLst>
          </p:cNvPr>
          <p:cNvPicPr>
            <a:picLocks noChangeAspect="1"/>
          </p:cNvPicPr>
          <p:nvPr/>
        </p:nvPicPr>
        <p:blipFill>
          <a:blip r:embed="rId3"/>
          <a:stretch>
            <a:fillRect/>
          </a:stretch>
        </p:blipFill>
        <p:spPr>
          <a:xfrm rot="16200000">
            <a:off x="7389084" y="1059241"/>
            <a:ext cx="4440691" cy="4516471"/>
          </a:xfrm>
          <a:prstGeom prst="rect">
            <a:avLst/>
          </a:prstGeom>
        </p:spPr>
      </p:pic>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4"/>
          <a:stretch>
            <a:fillRect/>
          </a:stretch>
        </p:blipFill>
        <p:spPr>
          <a:xfrm>
            <a:off x="177253" y="5351018"/>
            <a:ext cx="1816100" cy="825500"/>
          </a:xfrm>
          <a:prstGeom prst="rect">
            <a:avLst/>
          </a:prstGeom>
        </p:spPr>
      </p:pic>
      <p:pic>
        <p:nvPicPr>
          <p:cNvPr id="4" name="Graphic 3">
            <a:extLst>
              <a:ext uri="{FF2B5EF4-FFF2-40B4-BE49-F238E27FC236}">
                <a16:creationId xmlns:a16="http://schemas.microsoft.com/office/drawing/2014/main" id="{D1038477-5754-B482-E56B-F6E3861A33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6757" y="1811411"/>
            <a:ext cx="1798486" cy="3200877"/>
          </a:xfrm>
          <a:prstGeom prst="rect">
            <a:avLst/>
          </a:prstGeom>
        </p:spPr>
      </p:pic>
      <p:sp>
        <p:nvSpPr>
          <p:cNvPr id="3" name="TextBox 2">
            <a:extLst>
              <a:ext uri="{FF2B5EF4-FFF2-40B4-BE49-F238E27FC236}">
                <a16:creationId xmlns:a16="http://schemas.microsoft.com/office/drawing/2014/main" id="{543A858A-658E-A9D6-B668-2BE329AFB917}"/>
              </a:ext>
            </a:extLst>
          </p:cNvPr>
          <p:cNvSpPr txBox="1"/>
          <p:nvPr/>
        </p:nvSpPr>
        <p:spPr>
          <a:xfrm>
            <a:off x="324334" y="187735"/>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Custom Probe: Chromosome 1 Ladder</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
        <p:nvSpPr>
          <p:cNvPr id="6" name="TextBox 5">
            <a:extLst>
              <a:ext uri="{FF2B5EF4-FFF2-40B4-BE49-F238E27FC236}">
                <a16:creationId xmlns:a16="http://schemas.microsoft.com/office/drawing/2014/main" id="{652C41E3-1FE5-7213-34BD-51C8E5A5EC15}"/>
              </a:ext>
            </a:extLst>
          </p:cNvPr>
          <p:cNvSpPr txBox="1"/>
          <p:nvPr/>
        </p:nvSpPr>
        <p:spPr>
          <a:xfrm>
            <a:off x="7414864" y="5478161"/>
            <a:ext cx="4301088" cy="461665"/>
          </a:xfrm>
          <a:prstGeom prst="rect">
            <a:avLst/>
          </a:prstGeom>
          <a:noFill/>
        </p:spPr>
        <p:txBody>
          <a:bodyPr wrap="square" rtlCol="0">
            <a:spAutoFit/>
          </a:bodyPr>
          <a:lstStyle/>
          <a:p>
            <a:pPr algn="ctr"/>
            <a:r>
              <a:rPr lang="en-US" sz="1200" dirty="0">
                <a:solidFill>
                  <a:schemeClr val="bg1"/>
                </a:solidFill>
              </a:rPr>
              <a:t>Chromosome 1 LOD ladder (green) hybridized in human control metaphase spread.</a:t>
            </a:r>
          </a:p>
        </p:txBody>
      </p:sp>
      <p:sp>
        <p:nvSpPr>
          <p:cNvPr id="7" name="TextBox 6">
            <a:extLst>
              <a:ext uri="{FF2B5EF4-FFF2-40B4-BE49-F238E27FC236}">
                <a16:creationId xmlns:a16="http://schemas.microsoft.com/office/drawing/2014/main" id="{4FAEA87A-BC58-ABE0-9690-948F7A72C4CF}"/>
              </a:ext>
            </a:extLst>
          </p:cNvPr>
          <p:cNvSpPr txBox="1"/>
          <p:nvPr/>
        </p:nvSpPr>
        <p:spPr>
          <a:xfrm>
            <a:off x="5477377" y="5149746"/>
            <a:ext cx="1081604" cy="430887"/>
          </a:xfrm>
          <a:prstGeom prst="rect">
            <a:avLst/>
          </a:prstGeom>
          <a:noFill/>
        </p:spPr>
        <p:txBody>
          <a:bodyPr wrap="square" rtlCol="0">
            <a:spAutoFit/>
          </a:bodyPr>
          <a:lstStyle/>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Chr 1</a:t>
            </a:r>
          </a:p>
          <a:p>
            <a:pPr algn="ct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LOD ladder</a:t>
            </a:r>
          </a:p>
        </p:txBody>
      </p:sp>
      <p:sp>
        <p:nvSpPr>
          <p:cNvPr id="8" name="TextBox 7">
            <a:extLst>
              <a:ext uri="{FF2B5EF4-FFF2-40B4-BE49-F238E27FC236}">
                <a16:creationId xmlns:a16="http://schemas.microsoft.com/office/drawing/2014/main" id="{1AB56FB0-1C8F-D71A-5FB7-BFF22A6B4CA2}"/>
              </a:ext>
            </a:extLst>
          </p:cNvPr>
          <p:cNvSpPr txBox="1"/>
          <p:nvPr/>
        </p:nvSpPr>
        <p:spPr>
          <a:xfrm>
            <a:off x="324334" y="3149684"/>
            <a:ext cx="512426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Troubleshooting elements of FISH assay</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Sample quality</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 protocol steps</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Reagent preparation</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Imaging hardware problems</a:t>
            </a:r>
          </a:p>
          <a:p>
            <a:pPr marL="742950" lvl="1" indent="-285750">
              <a:buFont typeface="Arial" panose="020B0604020202020204" pitchFamily="34" charset="0"/>
              <a:buChar char="•"/>
            </a:pP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80F67DE7-D2EB-F6F6-D0BE-F3D4964FC6A2}"/>
              </a:ext>
            </a:extLst>
          </p:cNvPr>
          <p:cNvSpPr txBox="1"/>
          <p:nvPr/>
        </p:nvSpPr>
        <p:spPr>
          <a:xfrm>
            <a:off x="324334" y="1736195"/>
            <a:ext cx="46635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Chromosome 1 LOD Ladder</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Evenly spaced loci targeted by probe sets comprised of progressively fewer probe molecules.</a:t>
            </a:r>
          </a:p>
        </p:txBody>
      </p:sp>
    </p:spTree>
    <p:extLst>
      <p:ext uri="{BB962C8B-B14F-4D97-AF65-F5344CB8AC3E}">
        <p14:creationId xmlns:p14="http://schemas.microsoft.com/office/powerpoint/2010/main" val="247332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2" name="TextBox 1">
            <a:extLst>
              <a:ext uri="{FF2B5EF4-FFF2-40B4-BE49-F238E27FC236}">
                <a16:creationId xmlns:a16="http://schemas.microsoft.com/office/drawing/2014/main" id="{9A663293-C397-AA39-9540-09EEA30598F5}"/>
              </a:ext>
            </a:extLst>
          </p:cNvPr>
          <p:cNvSpPr txBox="1"/>
          <p:nvPr/>
        </p:nvSpPr>
        <p:spPr>
          <a:xfrm>
            <a:off x="272034" y="1647358"/>
            <a:ext cx="9466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Open Sans" panose="020B0606030504020204" pitchFamily="34" charset="0"/>
                <a:ea typeface="Open Sans" panose="020B0606030504020204" pitchFamily="34" charset="0"/>
                <a:cs typeface="Open Sans" panose="020B0606030504020204" pitchFamily="34" charset="0"/>
              </a:rPr>
              <a:t>The design process itself can be customized to accommodate specific challenges.</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Table 9">
            <a:extLst>
              <a:ext uri="{FF2B5EF4-FFF2-40B4-BE49-F238E27FC236}">
                <a16:creationId xmlns:a16="http://schemas.microsoft.com/office/drawing/2014/main" id="{17E92054-2023-C8D7-15E8-ECA6EDD8F219}"/>
              </a:ext>
            </a:extLst>
          </p:cNvPr>
          <p:cNvGraphicFramePr>
            <a:graphicFrameLocks noGrp="1"/>
          </p:cNvGraphicFramePr>
          <p:nvPr>
            <p:extLst>
              <p:ext uri="{D42A27DB-BD31-4B8C-83A1-F6EECF244321}">
                <p14:modId xmlns:p14="http://schemas.microsoft.com/office/powerpoint/2010/main" val="2067617920"/>
              </p:ext>
            </p:extLst>
          </p:nvPr>
        </p:nvGraphicFramePr>
        <p:xfrm>
          <a:off x="272034" y="2162723"/>
          <a:ext cx="11662394" cy="949960"/>
        </p:xfrm>
        <a:graphic>
          <a:graphicData uri="http://schemas.openxmlformats.org/drawingml/2006/table">
            <a:tbl>
              <a:tblPr firstRow="1" bandRow="1">
                <a:tableStyleId>{5C22544A-7EE6-4342-B048-85BDC9FD1C3A}</a:tableStyleId>
              </a:tblPr>
              <a:tblGrid>
                <a:gridCol w="5831197">
                  <a:extLst>
                    <a:ext uri="{9D8B030D-6E8A-4147-A177-3AD203B41FA5}">
                      <a16:colId xmlns:a16="http://schemas.microsoft.com/office/drawing/2014/main" val="1216603322"/>
                    </a:ext>
                  </a:extLst>
                </a:gridCol>
                <a:gridCol w="5831197">
                  <a:extLst>
                    <a:ext uri="{9D8B030D-6E8A-4147-A177-3AD203B41FA5}">
                      <a16:colId xmlns:a16="http://schemas.microsoft.com/office/drawing/2014/main" val="23118847"/>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Calibri" panose="020F0502020204030204"/>
                        </a:rPr>
                        <a:t>Control for sequences with calculated level of off-target affinity</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Calibri" panose="020F0502020204030204"/>
                        </a:rPr>
                        <a:t>Use target-site probe density to threshold-out stray signals during imaging</a:t>
                      </a:r>
                    </a:p>
                  </a:txBody>
                  <a:tcPr>
                    <a:solidFill>
                      <a:schemeClr val="bg1"/>
                    </a:solidFill>
                  </a:tcPr>
                </a:tc>
                <a:extLst>
                  <a:ext uri="{0D108BD9-81ED-4DB2-BD59-A6C34878D82A}">
                    <a16:rowId xmlns:a16="http://schemas.microsoft.com/office/drawing/2014/main" val="3226244011"/>
                  </a:ext>
                </a:extLst>
              </a:tr>
              <a:tr h="370840">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mn-lt"/>
                          <a:ea typeface="+mn-ea"/>
                          <a:cs typeface="Calibri" panose="020F0502020204030204"/>
                        </a:rPr>
                        <a:t>Accept off-target binding on known chromosome(s</a:t>
                      </a:r>
                      <a:r>
                        <a:rPr lang="en-US" sz="1600" b="0" i="0" u="none" strike="noStrike" kern="1200" cap="none" spc="0" normalizeH="0" baseline="0" noProof="0" dirty="0">
                          <a:ln>
                            <a:noFill/>
                          </a:ln>
                          <a:solidFill>
                            <a:prstClr val="black"/>
                          </a:solidFill>
                          <a:effectLst/>
                          <a:uLnTx/>
                          <a:uFillTx/>
                          <a:latin typeface="+mn-lt"/>
                          <a:ea typeface="+mn-ea"/>
                          <a:cs typeface="Calibri" panose="020F0502020204030204"/>
                        </a:rPr>
                        <a:t>)</a:t>
                      </a:r>
                      <a:endParaRPr kumimoji="0" lang="en-US" sz="1600" b="0" i="0" u="none" strike="noStrike" kern="1200" cap="none" spc="0" normalizeH="0" baseline="0" noProof="0" dirty="0">
                        <a:ln>
                          <a:noFill/>
                        </a:ln>
                        <a:solidFill>
                          <a:prstClr val="black"/>
                        </a:solidFill>
                        <a:effectLst/>
                        <a:uLnTx/>
                        <a:uFillTx/>
                        <a:latin typeface="+mn-lt"/>
                        <a:ea typeface="+mn-ea"/>
                        <a:cs typeface="Calibri" panose="020F0502020204030204"/>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Calibri" panose="020F0502020204030204"/>
                        </a:rPr>
                        <a:t>Manually remove problem sequences in case-by-case fashion.</a:t>
                      </a:r>
                    </a:p>
                  </a:txBody>
                  <a:tcPr>
                    <a:solidFill>
                      <a:schemeClr val="bg1"/>
                    </a:solidFill>
                  </a:tcPr>
                </a:tc>
                <a:extLst>
                  <a:ext uri="{0D108BD9-81ED-4DB2-BD59-A6C34878D82A}">
                    <a16:rowId xmlns:a16="http://schemas.microsoft.com/office/drawing/2014/main" val="3935939081"/>
                  </a:ext>
                </a:extLst>
              </a:tr>
            </a:tbl>
          </a:graphicData>
        </a:graphic>
      </p:graphicFrame>
      <p:pic>
        <p:nvPicPr>
          <p:cNvPr id="30" name="Picture 29">
            <a:extLst>
              <a:ext uri="{FF2B5EF4-FFF2-40B4-BE49-F238E27FC236}">
                <a16:creationId xmlns:a16="http://schemas.microsoft.com/office/drawing/2014/main" id="{5E078119-D3EA-F408-D488-D8D12D1FE262}"/>
              </a:ext>
            </a:extLst>
          </p:cNvPr>
          <p:cNvPicPr>
            <a:picLocks noChangeAspect="1"/>
          </p:cNvPicPr>
          <p:nvPr/>
        </p:nvPicPr>
        <p:blipFill>
          <a:blip r:embed="rId4"/>
          <a:stretch>
            <a:fillRect/>
          </a:stretch>
        </p:blipFill>
        <p:spPr>
          <a:xfrm>
            <a:off x="7906538" y="3309301"/>
            <a:ext cx="3947569" cy="1967027"/>
          </a:xfrm>
          <a:prstGeom prst="rect">
            <a:avLst/>
          </a:prstGeom>
          <a:ln w="12700">
            <a:solidFill>
              <a:schemeClr val="accent1">
                <a:lumMod val="75000"/>
              </a:schemeClr>
            </a:solidFill>
          </a:ln>
        </p:spPr>
      </p:pic>
      <p:sp>
        <p:nvSpPr>
          <p:cNvPr id="31" name="Rectangle 30">
            <a:extLst>
              <a:ext uri="{FF2B5EF4-FFF2-40B4-BE49-F238E27FC236}">
                <a16:creationId xmlns:a16="http://schemas.microsoft.com/office/drawing/2014/main" id="{C8F6E949-A38A-00DA-CD68-EE75529DE3D4}"/>
              </a:ext>
            </a:extLst>
          </p:cNvPr>
          <p:cNvSpPr/>
          <p:nvPr/>
        </p:nvSpPr>
        <p:spPr>
          <a:xfrm>
            <a:off x="9133642" y="4448424"/>
            <a:ext cx="355397" cy="5086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9088E7-E32F-8A9A-B3D2-61D86EC0DACF}"/>
              </a:ext>
            </a:extLst>
          </p:cNvPr>
          <p:cNvSpPr/>
          <p:nvPr/>
        </p:nvSpPr>
        <p:spPr>
          <a:xfrm>
            <a:off x="10462098" y="4448423"/>
            <a:ext cx="355397" cy="5086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94A3B06-073A-A638-229C-8557EDAE18AB}"/>
              </a:ext>
            </a:extLst>
          </p:cNvPr>
          <p:cNvPicPr>
            <a:picLocks noChangeAspect="1"/>
          </p:cNvPicPr>
          <p:nvPr/>
        </p:nvPicPr>
        <p:blipFill>
          <a:blip r:embed="rId5"/>
          <a:stretch>
            <a:fillRect/>
          </a:stretch>
        </p:blipFill>
        <p:spPr>
          <a:xfrm>
            <a:off x="272034" y="3303386"/>
            <a:ext cx="7486650" cy="1971675"/>
          </a:xfrm>
          <a:prstGeom prst="rect">
            <a:avLst/>
          </a:prstGeom>
        </p:spPr>
      </p:pic>
      <p:sp>
        <p:nvSpPr>
          <p:cNvPr id="3" name="TextBox 2">
            <a:extLst>
              <a:ext uri="{FF2B5EF4-FFF2-40B4-BE49-F238E27FC236}">
                <a16:creationId xmlns:a16="http://schemas.microsoft.com/office/drawing/2014/main" id="{7D2020B2-F8CD-C7C7-B853-23D4EFE4ABC5}"/>
              </a:ext>
            </a:extLst>
          </p:cNvPr>
          <p:cNvSpPr txBox="1"/>
          <p:nvPr/>
        </p:nvSpPr>
        <p:spPr>
          <a:xfrm>
            <a:off x="391097" y="25549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Custom Probe Design Parameters</a:t>
            </a: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ndParaRPr>
          </a:p>
        </p:txBody>
      </p:sp>
    </p:spTree>
    <p:extLst>
      <p:ext uri="{BB962C8B-B14F-4D97-AF65-F5344CB8AC3E}">
        <p14:creationId xmlns:p14="http://schemas.microsoft.com/office/powerpoint/2010/main" val="265498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2" name="TextBox 1">
            <a:extLst>
              <a:ext uri="{FF2B5EF4-FFF2-40B4-BE49-F238E27FC236}">
                <a16:creationId xmlns:a16="http://schemas.microsoft.com/office/drawing/2014/main" id="{9A663293-C397-AA39-9540-09EEA30598F5}"/>
              </a:ext>
            </a:extLst>
          </p:cNvPr>
          <p:cNvSpPr txBox="1"/>
          <p:nvPr/>
        </p:nvSpPr>
        <p:spPr>
          <a:xfrm>
            <a:off x="391097" y="1635508"/>
            <a:ext cx="3533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Assay Customization Options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114745D-3383-8477-E5E0-A11E83174201}"/>
              </a:ext>
            </a:extLst>
          </p:cNvPr>
          <p:cNvSpPr txBox="1"/>
          <p:nvPr/>
        </p:nvSpPr>
        <p:spPr>
          <a:xfrm>
            <a:off x="391097" y="25549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Tailoring Designs around Assay Goals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
        <p:nvSpPr>
          <p:cNvPr id="5" name="TextBox 4">
            <a:extLst>
              <a:ext uri="{FF2B5EF4-FFF2-40B4-BE49-F238E27FC236}">
                <a16:creationId xmlns:a16="http://schemas.microsoft.com/office/drawing/2014/main" id="{932E91F6-F220-B9EC-CDB8-0D579848D13B}"/>
              </a:ext>
            </a:extLst>
          </p:cNvPr>
          <p:cNvSpPr txBox="1"/>
          <p:nvPr/>
        </p:nvSpPr>
        <p:spPr>
          <a:xfrm>
            <a:off x="391097" y="2309088"/>
            <a:ext cx="476346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Inclusion of companion marker probes</a:t>
            </a:r>
          </a:p>
          <a:p>
            <a:endParaRPr lang="en-US" dirty="0"/>
          </a:p>
          <a:p>
            <a:pPr marL="285750" indent="-285750">
              <a:buFont typeface="Arial" panose="020B0604020202020204" pitchFamily="34" charset="0"/>
              <a:buChar char="•"/>
            </a:pPr>
            <a:r>
              <a:rPr lang="en-US" dirty="0">
                <a:solidFill>
                  <a:prstClr val="black"/>
                </a:solidFill>
                <a:cs typeface="Calibri" panose="020F0502020204030204"/>
              </a:rPr>
              <a:t>Modulation of </a:t>
            </a:r>
            <a:r>
              <a:rPr kumimoji="0" lang="en-US" sz="1800" b="0" i="0" u="none" strike="noStrike" kern="1200" cap="none" spc="0" normalizeH="0" baseline="0" noProof="0" dirty="0">
                <a:ln>
                  <a:noFill/>
                </a:ln>
                <a:solidFill>
                  <a:prstClr val="black"/>
                </a:solidFill>
                <a:effectLst/>
                <a:uLnTx/>
                <a:uFillTx/>
                <a:latin typeface="+mn-lt"/>
                <a:ea typeface="+mn-ea"/>
                <a:cs typeface="Calibri" panose="020F0502020204030204"/>
              </a:rPr>
              <a:t>fluorescence intensity</a:t>
            </a:r>
          </a:p>
          <a:p>
            <a:endParaRPr kumimoji="0" lang="en-US" sz="1800" b="0" i="0" u="none" strike="noStrike" kern="1200" cap="none" spc="0" normalizeH="0" baseline="0" noProof="0" dirty="0">
              <a:ln>
                <a:noFill/>
              </a:ln>
              <a:solidFill>
                <a:prstClr val="black"/>
              </a:solidFill>
              <a:effectLst/>
              <a:uLnTx/>
              <a:uFillTx/>
              <a:latin typeface="+mn-lt"/>
              <a:ea typeface="+mn-ea"/>
              <a:cs typeface="Calibri" panose="020F0502020204030204"/>
            </a:endParaRPr>
          </a:p>
          <a:p>
            <a:pPr marL="285750" indent="-285750">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mn-lt"/>
                <a:ea typeface="+mn-ea"/>
                <a:cs typeface="Calibri" panose="020F0502020204030204"/>
              </a:rPr>
              <a:t>Arranging target loci strategically</a:t>
            </a:r>
            <a:endParaRPr lang="en-US" dirty="0"/>
          </a:p>
        </p:txBody>
      </p:sp>
      <p:pic>
        <p:nvPicPr>
          <p:cNvPr id="7" name="Graphic 6">
            <a:extLst>
              <a:ext uri="{FF2B5EF4-FFF2-40B4-BE49-F238E27FC236}">
                <a16:creationId xmlns:a16="http://schemas.microsoft.com/office/drawing/2014/main" id="{FCB6D695-E55C-0539-037E-DEDB3A26EB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1174" y="1539096"/>
            <a:ext cx="5644149" cy="3128696"/>
          </a:xfrm>
          <a:prstGeom prst="rect">
            <a:avLst/>
          </a:prstGeom>
        </p:spPr>
      </p:pic>
      <p:grpSp>
        <p:nvGrpSpPr>
          <p:cNvPr id="18" name="Group 17">
            <a:extLst>
              <a:ext uri="{FF2B5EF4-FFF2-40B4-BE49-F238E27FC236}">
                <a16:creationId xmlns:a16="http://schemas.microsoft.com/office/drawing/2014/main" id="{B7158C8C-482E-AB66-46F3-A2C9FFB90940}"/>
              </a:ext>
            </a:extLst>
          </p:cNvPr>
          <p:cNvGrpSpPr/>
          <p:nvPr/>
        </p:nvGrpSpPr>
        <p:grpSpPr>
          <a:xfrm>
            <a:off x="9821825" y="2282960"/>
            <a:ext cx="300529" cy="68610"/>
            <a:chOff x="3153287" y="4398501"/>
            <a:chExt cx="300529" cy="68094"/>
          </a:xfrm>
          <a:solidFill>
            <a:srgbClr val="00B0F0"/>
          </a:solidFill>
        </p:grpSpPr>
        <p:sp>
          <p:nvSpPr>
            <p:cNvPr id="8" name="Oval 7">
              <a:extLst>
                <a:ext uri="{FF2B5EF4-FFF2-40B4-BE49-F238E27FC236}">
                  <a16:creationId xmlns:a16="http://schemas.microsoft.com/office/drawing/2014/main" id="{48A1576F-37C0-31CA-ABE4-F66404C747A6}"/>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E4CFDC-4CFA-BC58-777E-A870F8C7BEAF}"/>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D4CE3815-C218-23F1-5BC9-EF09A22CA644}"/>
              </a:ext>
            </a:extLst>
          </p:cNvPr>
          <p:cNvGrpSpPr/>
          <p:nvPr/>
        </p:nvGrpSpPr>
        <p:grpSpPr>
          <a:xfrm>
            <a:off x="5948800" y="4291467"/>
            <a:ext cx="300529" cy="68610"/>
            <a:chOff x="3153287" y="4398501"/>
            <a:chExt cx="300529" cy="68094"/>
          </a:xfrm>
          <a:solidFill>
            <a:srgbClr val="FFFF00"/>
          </a:solidFill>
        </p:grpSpPr>
        <p:sp>
          <p:nvSpPr>
            <p:cNvPr id="20" name="Oval 19">
              <a:extLst>
                <a:ext uri="{FF2B5EF4-FFF2-40B4-BE49-F238E27FC236}">
                  <a16:creationId xmlns:a16="http://schemas.microsoft.com/office/drawing/2014/main" id="{5F0D740F-39A1-1761-73FC-D40F8B99171C}"/>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27F0C3C-6E48-2DEC-909A-C602AB30E58A}"/>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027E448E-7999-FFF5-19E0-2E235207896C}"/>
              </a:ext>
            </a:extLst>
          </p:cNvPr>
          <p:cNvGrpSpPr/>
          <p:nvPr/>
        </p:nvGrpSpPr>
        <p:grpSpPr>
          <a:xfrm>
            <a:off x="6026621" y="4771425"/>
            <a:ext cx="5644149" cy="1323439"/>
            <a:chOff x="452053" y="3798462"/>
            <a:chExt cx="5333920" cy="1323439"/>
          </a:xfrm>
        </p:grpSpPr>
        <p:sp>
          <p:nvSpPr>
            <p:cNvPr id="17" name="Oval 16">
              <a:extLst>
                <a:ext uri="{FF2B5EF4-FFF2-40B4-BE49-F238E27FC236}">
                  <a16:creationId xmlns:a16="http://schemas.microsoft.com/office/drawing/2014/main" id="{A1E103CC-4BC9-D8BB-4BFC-352B8654CCF8}"/>
                </a:ext>
              </a:extLst>
            </p:cNvPr>
            <p:cNvSpPr/>
            <p:nvPr/>
          </p:nvSpPr>
          <p:spPr>
            <a:xfrm>
              <a:off x="2899360" y="4186523"/>
              <a:ext cx="155642" cy="6809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217EF72-DD5A-5D35-530B-571C35DCF944}"/>
                </a:ext>
              </a:extLst>
            </p:cNvPr>
            <p:cNvSpPr txBox="1"/>
            <p:nvPr/>
          </p:nvSpPr>
          <p:spPr>
            <a:xfrm>
              <a:off x="452053" y="3798462"/>
              <a:ext cx="5333920" cy="1323439"/>
            </a:xfrm>
            <a:prstGeom prst="rect">
              <a:avLst/>
            </a:prstGeom>
            <a:noFill/>
          </p:spPr>
          <p:txBody>
            <a:bodyPr wrap="square" rtlCol="0">
              <a:spAutoFit/>
            </a:bodyPr>
            <a:lstStyle/>
            <a:p>
              <a:r>
                <a:rPr lang="en-US" sz="1600" b="1" dirty="0"/>
                <a:t>Hypothetical Custom Chr13 Deletion Sub-Categorization Assay:</a:t>
              </a:r>
            </a:p>
            <a:p>
              <a:r>
                <a:rPr lang="en-US" sz="1600" dirty="0"/>
                <a:t>ING1 (10.7 kb)		chr13: 110,713,700-110,723,339</a:t>
              </a:r>
            </a:p>
            <a:p>
              <a:r>
                <a:rPr lang="en-US" sz="1600" dirty="0"/>
                <a:t>PRECSIT (6.3 kb)		chr13: 110,863,987-110,870,307</a:t>
              </a:r>
            </a:p>
            <a:p>
              <a:r>
                <a:rPr lang="en-US" sz="1600" dirty="0"/>
                <a:t>Chr13 Reference Probe	chr13: 25,191,642-27,410,224</a:t>
              </a:r>
            </a:p>
            <a:p>
              <a:r>
                <a:rPr lang="en-US" sz="1600" dirty="0"/>
                <a:t>Homology Marker Probe	chr9: 97,523,005-99,819,022</a:t>
              </a:r>
            </a:p>
          </p:txBody>
        </p:sp>
        <p:sp>
          <p:nvSpPr>
            <p:cNvPr id="23" name="Oval 22">
              <a:extLst>
                <a:ext uri="{FF2B5EF4-FFF2-40B4-BE49-F238E27FC236}">
                  <a16:creationId xmlns:a16="http://schemas.microsoft.com/office/drawing/2014/main" id="{BD91C081-5BE5-3400-C849-4F842E004CC8}"/>
                </a:ext>
              </a:extLst>
            </p:cNvPr>
            <p:cNvSpPr/>
            <p:nvPr/>
          </p:nvSpPr>
          <p:spPr>
            <a:xfrm>
              <a:off x="2899360" y="4652313"/>
              <a:ext cx="155642" cy="68093"/>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441EE2-BB7F-8734-D905-F5194F281DFB}"/>
                </a:ext>
              </a:extLst>
            </p:cNvPr>
            <p:cNvSpPr/>
            <p:nvPr/>
          </p:nvSpPr>
          <p:spPr>
            <a:xfrm>
              <a:off x="2899360" y="4417187"/>
              <a:ext cx="155642" cy="68093"/>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Graphic 32">
            <a:extLst>
              <a:ext uri="{FF2B5EF4-FFF2-40B4-BE49-F238E27FC236}">
                <a16:creationId xmlns:a16="http://schemas.microsoft.com/office/drawing/2014/main" id="{6E0D1780-864E-618D-D589-42E6490671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5123" y="4427769"/>
            <a:ext cx="3610613" cy="429208"/>
          </a:xfrm>
          <a:prstGeom prst="rect">
            <a:avLst/>
          </a:prstGeom>
        </p:spPr>
      </p:pic>
      <p:sp>
        <p:nvSpPr>
          <p:cNvPr id="34" name="TextBox 33">
            <a:extLst>
              <a:ext uri="{FF2B5EF4-FFF2-40B4-BE49-F238E27FC236}">
                <a16:creationId xmlns:a16="http://schemas.microsoft.com/office/drawing/2014/main" id="{9BE85972-9DB2-0BB2-E3AC-A16A25205FCF}"/>
              </a:ext>
            </a:extLst>
          </p:cNvPr>
          <p:cNvSpPr txBox="1"/>
          <p:nvPr/>
        </p:nvSpPr>
        <p:spPr>
          <a:xfrm>
            <a:off x="564841" y="4483591"/>
            <a:ext cx="700274" cy="299130"/>
          </a:xfrm>
          <a:prstGeom prst="rect">
            <a:avLst/>
          </a:prstGeom>
          <a:noFill/>
        </p:spPr>
        <p:txBody>
          <a:bodyPr wrap="square" rtlCol="0">
            <a:spAutoFit/>
          </a:bodyPr>
          <a:lstStyle/>
          <a:p>
            <a:r>
              <a:rPr lang="en-US" sz="1600" b="1" dirty="0"/>
              <a:t>Chr13</a:t>
            </a:r>
            <a:endParaRPr lang="en-US" sz="1600" dirty="0"/>
          </a:p>
        </p:txBody>
      </p:sp>
      <p:sp>
        <p:nvSpPr>
          <p:cNvPr id="35" name="Isosceles Triangle 34">
            <a:extLst>
              <a:ext uri="{FF2B5EF4-FFF2-40B4-BE49-F238E27FC236}">
                <a16:creationId xmlns:a16="http://schemas.microsoft.com/office/drawing/2014/main" id="{F2209126-0833-AC76-6AA8-4F24A18CC11E}"/>
              </a:ext>
            </a:extLst>
          </p:cNvPr>
          <p:cNvSpPr/>
          <p:nvPr/>
        </p:nvSpPr>
        <p:spPr>
          <a:xfrm>
            <a:off x="2543611" y="4931893"/>
            <a:ext cx="2741399" cy="261726"/>
          </a:xfrm>
          <a:prstGeom prst="triangle">
            <a:avLst>
              <a:gd name="adj" fmla="val 80323"/>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DE54A65-2063-DA1F-748F-78B372459BB7}"/>
              </a:ext>
            </a:extLst>
          </p:cNvPr>
          <p:cNvGrpSpPr/>
          <p:nvPr/>
        </p:nvGrpSpPr>
        <p:grpSpPr>
          <a:xfrm rot="16200000">
            <a:off x="4501753" y="4568628"/>
            <a:ext cx="505365" cy="129054"/>
            <a:chOff x="3153287" y="4398501"/>
            <a:chExt cx="300529" cy="68094"/>
          </a:xfrm>
          <a:solidFill>
            <a:srgbClr val="FFFF00"/>
          </a:solidFill>
        </p:grpSpPr>
        <p:sp>
          <p:nvSpPr>
            <p:cNvPr id="38" name="Oval 37">
              <a:extLst>
                <a:ext uri="{FF2B5EF4-FFF2-40B4-BE49-F238E27FC236}">
                  <a16:creationId xmlns:a16="http://schemas.microsoft.com/office/drawing/2014/main" id="{BF43EBF7-D009-3B21-52AB-D1F4F70BA960}"/>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ADBD7C7-0726-FD18-1769-9961C3B953D3}"/>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4EA9A35-A8F1-0A92-28D5-472F7454E07D}"/>
              </a:ext>
            </a:extLst>
          </p:cNvPr>
          <p:cNvGrpSpPr/>
          <p:nvPr/>
        </p:nvGrpSpPr>
        <p:grpSpPr>
          <a:xfrm>
            <a:off x="2047812" y="5172430"/>
            <a:ext cx="3660970" cy="193093"/>
            <a:chOff x="1993353" y="5180379"/>
            <a:chExt cx="3955447" cy="218542"/>
          </a:xfrm>
        </p:grpSpPr>
        <p:pic>
          <p:nvPicPr>
            <p:cNvPr id="41" name="Graphic 40">
              <a:extLst>
                <a:ext uri="{FF2B5EF4-FFF2-40B4-BE49-F238E27FC236}">
                  <a16:creationId xmlns:a16="http://schemas.microsoft.com/office/drawing/2014/main" id="{0B35D604-2733-128C-88E8-BBE1739B2D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3353" y="5180379"/>
              <a:ext cx="3955447" cy="218542"/>
            </a:xfrm>
            <a:prstGeom prst="rect">
              <a:avLst/>
            </a:prstGeom>
          </p:spPr>
        </p:pic>
        <p:sp>
          <p:nvSpPr>
            <p:cNvPr id="43" name="Rectangle 42">
              <a:extLst>
                <a:ext uri="{FF2B5EF4-FFF2-40B4-BE49-F238E27FC236}">
                  <a16:creationId xmlns:a16="http://schemas.microsoft.com/office/drawing/2014/main" id="{E7A40660-B077-668B-6F43-1570E2F0C476}"/>
                </a:ext>
              </a:extLst>
            </p:cNvPr>
            <p:cNvSpPr/>
            <p:nvPr/>
          </p:nvSpPr>
          <p:spPr>
            <a:xfrm>
              <a:off x="2529033" y="5180379"/>
              <a:ext cx="408720" cy="20977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55BBEB2-DE32-5366-C35E-2BDD58647974}"/>
                </a:ext>
              </a:extLst>
            </p:cNvPr>
            <p:cNvSpPr/>
            <p:nvPr/>
          </p:nvSpPr>
          <p:spPr>
            <a:xfrm>
              <a:off x="5282119" y="5180379"/>
              <a:ext cx="208822" cy="209771"/>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Connector 47">
            <a:extLst>
              <a:ext uri="{FF2B5EF4-FFF2-40B4-BE49-F238E27FC236}">
                <a16:creationId xmlns:a16="http://schemas.microsoft.com/office/drawing/2014/main" id="{93ADB1D6-8637-DBB9-09D9-FA5E9D02FAF9}"/>
              </a:ext>
            </a:extLst>
          </p:cNvPr>
          <p:cNvCxnSpPr/>
          <p:nvPr/>
        </p:nvCxnSpPr>
        <p:spPr>
          <a:xfrm>
            <a:off x="2921903" y="5678587"/>
            <a:ext cx="2169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72FE685-8400-A2E8-0638-8A6C7BED6B8C}"/>
              </a:ext>
            </a:extLst>
          </p:cNvPr>
          <p:cNvCxnSpPr>
            <a:cxnSpLocks/>
          </p:cNvCxnSpPr>
          <p:nvPr/>
        </p:nvCxnSpPr>
        <p:spPr>
          <a:xfrm>
            <a:off x="2921903" y="5619704"/>
            <a:ext cx="0" cy="135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1A6A20-3822-6223-1DB1-19EC630F6C85}"/>
              </a:ext>
            </a:extLst>
          </p:cNvPr>
          <p:cNvCxnSpPr>
            <a:cxnSpLocks/>
          </p:cNvCxnSpPr>
          <p:nvPr/>
        </p:nvCxnSpPr>
        <p:spPr>
          <a:xfrm>
            <a:off x="5088733" y="5618837"/>
            <a:ext cx="0" cy="135267"/>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D59C94B-D8D6-6000-4511-8CA7463C3E06}"/>
              </a:ext>
            </a:extLst>
          </p:cNvPr>
          <p:cNvSpPr txBox="1"/>
          <p:nvPr/>
        </p:nvSpPr>
        <p:spPr>
          <a:xfrm>
            <a:off x="3743886" y="5656389"/>
            <a:ext cx="838498" cy="271937"/>
          </a:xfrm>
          <a:prstGeom prst="rect">
            <a:avLst/>
          </a:prstGeom>
          <a:noFill/>
        </p:spPr>
        <p:txBody>
          <a:bodyPr wrap="square" rtlCol="0">
            <a:spAutoFit/>
          </a:bodyPr>
          <a:lstStyle/>
          <a:p>
            <a:r>
              <a:rPr lang="en-US" sz="1400" dirty="0"/>
              <a:t>140 kb</a:t>
            </a:r>
          </a:p>
        </p:txBody>
      </p:sp>
      <p:sp>
        <p:nvSpPr>
          <p:cNvPr id="55" name="TextBox 54">
            <a:extLst>
              <a:ext uri="{FF2B5EF4-FFF2-40B4-BE49-F238E27FC236}">
                <a16:creationId xmlns:a16="http://schemas.microsoft.com/office/drawing/2014/main" id="{907F28D1-E63C-1704-F143-AED3E911FDC5}"/>
              </a:ext>
            </a:extLst>
          </p:cNvPr>
          <p:cNvSpPr txBox="1"/>
          <p:nvPr/>
        </p:nvSpPr>
        <p:spPr>
          <a:xfrm>
            <a:off x="2490148" y="5347344"/>
            <a:ext cx="558212" cy="271937"/>
          </a:xfrm>
          <a:prstGeom prst="rect">
            <a:avLst/>
          </a:prstGeom>
          <a:noFill/>
        </p:spPr>
        <p:txBody>
          <a:bodyPr wrap="square" rtlCol="0">
            <a:spAutoFit/>
          </a:bodyPr>
          <a:lstStyle/>
          <a:p>
            <a:r>
              <a:rPr lang="en-US" sz="1400" b="1" dirty="0">
                <a:solidFill>
                  <a:srgbClr val="FF0000"/>
                </a:solidFill>
              </a:rPr>
              <a:t>ING1</a:t>
            </a:r>
          </a:p>
        </p:txBody>
      </p:sp>
      <p:sp>
        <p:nvSpPr>
          <p:cNvPr id="56" name="TextBox 55">
            <a:extLst>
              <a:ext uri="{FF2B5EF4-FFF2-40B4-BE49-F238E27FC236}">
                <a16:creationId xmlns:a16="http://schemas.microsoft.com/office/drawing/2014/main" id="{04D87F75-FC97-82AB-4225-DFDB02261EC0}"/>
              </a:ext>
            </a:extLst>
          </p:cNvPr>
          <p:cNvSpPr txBox="1"/>
          <p:nvPr/>
        </p:nvSpPr>
        <p:spPr>
          <a:xfrm>
            <a:off x="4835459" y="5344027"/>
            <a:ext cx="838498" cy="271937"/>
          </a:xfrm>
          <a:prstGeom prst="rect">
            <a:avLst/>
          </a:prstGeom>
          <a:noFill/>
        </p:spPr>
        <p:txBody>
          <a:bodyPr wrap="square" rtlCol="0">
            <a:spAutoFit/>
          </a:bodyPr>
          <a:lstStyle/>
          <a:p>
            <a:r>
              <a:rPr lang="en-US" sz="1400" b="1" dirty="0">
                <a:solidFill>
                  <a:srgbClr val="00B050"/>
                </a:solidFill>
              </a:rPr>
              <a:t>PRECSIT</a:t>
            </a:r>
          </a:p>
        </p:txBody>
      </p:sp>
      <p:grpSp>
        <p:nvGrpSpPr>
          <p:cNvPr id="58" name="Group 57">
            <a:extLst>
              <a:ext uri="{FF2B5EF4-FFF2-40B4-BE49-F238E27FC236}">
                <a16:creationId xmlns:a16="http://schemas.microsoft.com/office/drawing/2014/main" id="{5F48B158-599E-ABBE-F7DD-01BFC82C26D3}"/>
              </a:ext>
            </a:extLst>
          </p:cNvPr>
          <p:cNvGrpSpPr/>
          <p:nvPr/>
        </p:nvGrpSpPr>
        <p:grpSpPr>
          <a:xfrm>
            <a:off x="5943422" y="3765468"/>
            <a:ext cx="300529" cy="68610"/>
            <a:chOff x="3153287" y="4398501"/>
            <a:chExt cx="300529" cy="68094"/>
          </a:xfrm>
          <a:solidFill>
            <a:srgbClr val="00B0F0"/>
          </a:solidFill>
        </p:grpSpPr>
        <p:sp>
          <p:nvSpPr>
            <p:cNvPr id="59" name="Oval 58">
              <a:extLst>
                <a:ext uri="{FF2B5EF4-FFF2-40B4-BE49-F238E27FC236}">
                  <a16:creationId xmlns:a16="http://schemas.microsoft.com/office/drawing/2014/main" id="{CA7B99BE-AEDA-5583-6A6B-650415A621FD}"/>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42BC3ED-CBE5-6B76-F9A6-C819F20977AC}"/>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a:extLst>
              <a:ext uri="{FF2B5EF4-FFF2-40B4-BE49-F238E27FC236}">
                <a16:creationId xmlns:a16="http://schemas.microsoft.com/office/drawing/2014/main" id="{7A0DFFFF-2DD2-50E4-3F20-93FB248DD1C0}"/>
              </a:ext>
            </a:extLst>
          </p:cNvPr>
          <p:cNvSpPr/>
          <p:nvPr/>
        </p:nvSpPr>
        <p:spPr>
          <a:xfrm>
            <a:off x="8616267" y="5885611"/>
            <a:ext cx="164694" cy="68093"/>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F4B69C4C-1B1D-1872-7C67-CC296374EEB0}"/>
              </a:ext>
            </a:extLst>
          </p:cNvPr>
          <p:cNvGrpSpPr/>
          <p:nvPr/>
        </p:nvGrpSpPr>
        <p:grpSpPr>
          <a:xfrm rot="16200000">
            <a:off x="1795130" y="4576601"/>
            <a:ext cx="505365" cy="129054"/>
            <a:chOff x="3153287" y="4398501"/>
            <a:chExt cx="300529" cy="68094"/>
          </a:xfrm>
          <a:solidFill>
            <a:srgbClr val="00B0F0"/>
          </a:solidFill>
        </p:grpSpPr>
        <p:sp>
          <p:nvSpPr>
            <p:cNvPr id="63" name="Oval 62">
              <a:extLst>
                <a:ext uri="{FF2B5EF4-FFF2-40B4-BE49-F238E27FC236}">
                  <a16:creationId xmlns:a16="http://schemas.microsoft.com/office/drawing/2014/main" id="{743867A3-5388-8375-9E83-D611A26D1114}"/>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1B33C73-8E96-24D2-8E97-FEAA080249F8}"/>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277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DD295D-9E56-044D-01E7-90B5C97776FD}"/>
              </a:ext>
            </a:extLst>
          </p:cNvPr>
          <p:cNvPicPr>
            <a:picLocks noChangeAspect="1"/>
          </p:cNvPicPr>
          <p:nvPr/>
        </p:nvPicPr>
        <p:blipFill rotWithShape="1">
          <a:blip r:embed="rId3">
            <a:alphaModFix amt="24000"/>
          </a:blip>
          <a:srcRect t="12382" b="6988"/>
          <a:stretch/>
        </p:blipFill>
        <p:spPr>
          <a:xfrm>
            <a:off x="20" y="1282"/>
            <a:ext cx="12191980" cy="6856718"/>
          </a:xfrm>
          <a:prstGeom prst="rect">
            <a:avLst/>
          </a:prstGeom>
        </p:spPr>
      </p:pic>
      <p:pic>
        <p:nvPicPr>
          <p:cNvPr id="5" name="Content Placeholder 4" descr="A road leading to mountains&#10;&#10;Description automatically generated">
            <a:extLst>
              <a:ext uri="{FF2B5EF4-FFF2-40B4-BE49-F238E27FC236}">
                <a16:creationId xmlns:a16="http://schemas.microsoft.com/office/drawing/2014/main" id="{9ADBDD68-E8B6-20E1-B9B8-6E744B32136D}"/>
              </a:ext>
            </a:extLst>
          </p:cNvPr>
          <p:cNvPicPr>
            <a:picLocks noGrp="1" noChangeAspect="1"/>
          </p:cNvPicPr>
          <p:nvPr>
            <p:ph idx="1"/>
          </p:nvPr>
        </p:nvPicPr>
        <p:blipFill>
          <a:blip r:embed="rId4"/>
          <a:stretch>
            <a:fillRect/>
          </a:stretch>
        </p:blipFill>
        <p:spPr>
          <a:xfrm>
            <a:off x="5850657" y="1620336"/>
            <a:ext cx="5934974" cy="3968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944A38AE-3D78-F082-F9D3-CE1F44BC2C8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A43BB-F00E-57F5-D2EF-57C0BE108470}"/>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01F6D-681F-E270-6F51-565057438293}"/>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sp>
        <p:nvSpPr>
          <p:cNvPr id="23" name="TextBox 22">
            <a:extLst>
              <a:ext uri="{FF2B5EF4-FFF2-40B4-BE49-F238E27FC236}">
                <a16:creationId xmlns:a16="http://schemas.microsoft.com/office/drawing/2014/main" id="{8B959524-7227-C8A9-D846-B627F8CAE6CC}"/>
              </a:ext>
            </a:extLst>
          </p:cNvPr>
          <p:cNvSpPr txBox="1"/>
          <p:nvPr/>
        </p:nvSpPr>
        <p:spPr>
          <a:xfrm>
            <a:off x="320883" y="2401690"/>
            <a:ext cx="5073445" cy="2406274"/>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a:solidFill>
                <a:schemeClr val="bg1"/>
              </a:solidFill>
              <a:latin typeface="Open Sans"/>
              <a:ea typeface="+mn-lt"/>
              <a:cs typeface="+mn-lt"/>
            </a:endParaRPr>
          </a:p>
          <a:p>
            <a:pPr>
              <a:lnSpc>
                <a:spcPct val="90000"/>
              </a:lnSpc>
              <a:spcAft>
                <a:spcPts val="600"/>
              </a:spcAft>
            </a:pPr>
            <a:r>
              <a:rPr lang="en-US" err="1">
                <a:solidFill>
                  <a:schemeClr val="bg1"/>
                </a:solidFill>
                <a:latin typeface="Open Sans"/>
                <a:ea typeface="+mn-lt"/>
                <a:cs typeface="+mn-lt"/>
              </a:rPr>
              <a:t>KromaTiD</a:t>
            </a:r>
            <a:r>
              <a:rPr lang="en-US">
                <a:solidFill>
                  <a:schemeClr val="bg1"/>
                </a:solidFill>
                <a:latin typeface="Open Sans"/>
                <a:ea typeface="+mn-lt"/>
                <a:cs typeface="+mn-lt"/>
              </a:rPr>
              <a:t> is staffed by a committed team specializing in delivering top-tier genomic tools and services. </a:t>
            </a:r>
          </a:p>
          <a:p>
            <a:pPr>
              <a:lnSpc>
                <a:spcPct val="90000"/>
              </a:lnSpc>
              <a:spcBef>
                <a:spcPts val="1000"/>
              </a:spcBef>
            </a:pPr>
            <a:r>
              <a:rPr lang="en-US">
                <a:solidFill>
                  <a:schemeClr val="bg1"/>
                </a:solidFill>
                <a:latin typeface="Open Sans"/>
                <a:ea typeface="+mn-lt"/>
                <a:cs typeface="+mn-lt"/>
              </a:rPr>
              <a:t>Located in Longmont, Colorado, our primary mission is to offer the tools and assistance required to propel the progress of genomic medicine and research.</a:t>
            </a:r>
            <a:endParaRPr lang="en-US">
              <a:solidFill>
                <a:srgbClr val="004469"/>
              </a:solidFill>
              <a:ea typeface="+mn-lt"/>
              <a:cs typeface="+mn-lt"/>
            </a:endParaRPr>
          </a:p>
        </p:txBody>
      </p:sp>
      <p:sp>
        <p:nvSpPr>
          <p:cNvPr id="21" name="TextBox 20">
            <a:extLst>
              <a:ext uri="{FF2B5EF4-FFF2-40B4-BE49-F238E27FC236}">
                <a16:creationId xmlns:a16="http://schemas.microsoft.com/office/drawing/2014/main" id="{AAE9FC77-03B6-D4F9-4FEA-C8324EBCE898}"/>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Overview of KromaTiD</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pic>
        <p:nvPicPr>
          <p:cNvPr id="3" name="Picture 2" descr="A black background with blue and white text&#10;&#10;Description automatically generated">
            <a:extLst>
              <a:ext uri="{FF2B5EF4-FFF2-40B4-BE49-F238E27FC236}">
                <a16:creationId xmlns:a16="http://schemas.microsoft.com/office/drawing/2014/main" id="{248F62B5-E742-48CD-A4C4-895A5BC559A3}"/>
              </a:ext>
            </a:extLst>
          </p:cNvPr>
          <p:cNvPicPr>
            <a:picLocks noChangeAspect="1"/>
          </p:cNvPicPr>
          <p:nvPr/>
        </p:nvPicPr>
        <p:blipFill>
          <a:blip r:embed="rId5"/>
          <a:stretch>
            <a:fillRect/>
          </a:stretch>
        </p:blipFill>
        <p:spPr>
          <a:xfrm>
            <a:off x="177253" y="5351018"/>
            <a:ext cx="1816100" cy="825500"/>
          </a:xfrm>
          <a:prstGeom prst="rect">
            <a:avLst/>
          </a:prstGeom>
        </p:spPr>
      </p:pic>
    </p:spTree>
    <p:extLst>
      <p:ext uri="{BB962C8B-B14F-4D97-AF65-F5344CB8AC3E}">
        <p14:creationId xmlns:p14="http://schemas.microsoft.com/office/powerpoint/2010/main" val="244712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4" name="TextBox 3">
            <a:extLst>
              <a:ext uri="{FF2B5EF4-FFF2-40B4-BE49-F238E27FC236}">
                <a16:creationId xmlns:a16="http://schemas.microsoft.com/office/drawing/2014/main" id="{502FD32E-F2C7-C237-8271-8B2D78E655D1}"/>
              </a:ext>
            </a:extLst>
          </p:cNvPr>
          <p:cNvSpPr txBox="1"/>
          <p:nvPr/>
        </p:nvSpPr>
        <p:spPr>
          <a:xfrm>
            <a:off x="391097" y="25549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Pinpoint FISH™ Services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pic>
        <p:nvPicPr>
          <p:cNvPr id="2050" name="Picture 2" descr="KromaTiD™ Inc. | LinkedIn">
            <a:extLst>
              <a:ext uri="{FF2B5EF4-FFF2-40B4-BE49-F238E27FC236}">
                <a16:creationId xmlns:a16="http://schemas.microsoft.com/office/drawing/2014/main" id="{290A1356-EB64-5142-FFFE-BA5265632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303" y="1470778"/>
            <a:ext cx="10179816" cy="17178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8E9FE8-69F1-EE15-5B6D-17DD65A00C3E}"/>
              </a:ext>
            </a:extLst>
          </p:cNvPr>
          <p:cNvSpPr txBox="1"/>
          <p:nvPr/>
        </p:nvSpPr>
        <p:spPr>
          <a:xfrm>
            <a:off x="1207819" y="3506079"/>
            <a:ext cx="101798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You and your team can have KromaTiD run your custom assay as an in-house service.</a:t>
            </a:r>
          </a:p>
        </p:txBody>
      </p:sp>
      <p:sp>
        <p:nvSpPr>
          <p:cNvPr id="7" name="TextBox 6">
            <a:extLst>
              <a:ext uri="{FF2B5EF4-FFF2-40B4-BE49-F238E27FC236}">
                <a16:creationId xmlns:a16="http://schemas.microsoft.com/office/drawing/2014/main" id="{AC3DBBFA-9435-1867-968B-5AF88B36DDC8}"/>
              </a:ext>
            </a:extLst>
          </p:cNvPr>
          <p:cNvSpPr txBox="1"/>
          <p:nvPr/>
        </p:nvSpPr>
        <p:spPr>
          <a:xfrm>
            <a:off x="1893620" y="3862029"/>
            <a:ext cx="4333003" cy="2126864"/>
          </a:xfrm>
          <a:prstGeom prst="rect">
            <a:avLst/>
          </a:prstGeom>
          <a:noFill/>
        </p:spPr>
        <p:txBody>
          <a:bodyPr wrap="square" rtlCol="0">
            <a:spAutoFit/>
          </a:bodyP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Beneficial for assay designs involving:</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Very small probes,</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Difficult sample types,</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Complex sample conditions. </a:t>
            </a:r>
          </a:p>
          <a:p>
            <a:pPr>
              <a:lnSpc>
                <a:spcPct val="150000"/>
              </a:lnSpc>
            </a:pPr>
            <a:endParaRPr lang="en-US" dirty="0"/>
          </a:p>
        </p:txBody>
      </p:sp>
      <p:sp>
        <p:nvSpPr>
          <p:cNvPr id="8" name="TextBox 7">
            <a:extLst>
              <a:ext uri="{FF2B5EF4-FFF2-40B4-BE49-F238E27FC236}">
                <a16:creationId xmlns:a16="http://schemas.microsoft.com/office/drawing/2014/main" id="{9047790C-0893-A064-12C1-5D273D51BD7C}"/>
              </a:ext>
            </a:extLst>
          </p:cNvPr>
          <p:cNvSpPr txBox="1"/>
          <p:nvPr/>
        </p:nvSpPr>
        <p:spPr>
          <a:xfrm>
            <a:off x="6719758" y="3854335"/>
            <a:ext cx="4333003" cy="1710084"/>
          </a:xfrm>
          <a:prstGeom prst="rect">
            <a:avLst/>
          </a:prstGeom>
          <a:noFill/>
        </p:spPr>
        <p:txBody>
          <a:bodyPr wrap="square" rtlCol="0">
            <a:spAutoFit/>
          </a:bodyP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Also helpful if you are:</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Lacking specialized equipment,</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Without in-house expertise,</a:t>
            </a:r>
          </a:p>
          <a:p>
            <a:pPr marL="285750" indent="-285750">
              <a:lnSpc>
                <a:spcPct val="150000"/>
              </a:lnSpc>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Desiring efficient turn-around time.</a:t>
            </a:r>
          </a:p>
        </p:txBody>
      </p:sp>
    </p:spTree>
    <p:extLst>
      <p:ext uri="{BB962C8B-B14F-4D97-AF65-F5344CB8AC3E}">
        <p14:creationId xmlns:p14="http://schemas.microsoft.com/office/powerpoint/2010/main" val="635705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BF7E16-C429-1B6A-E774-F569E9A7B6B9}"/>
              </a:ext>
            </a:extLst>
          </p:cNvPr>
          <p:cNvSpPr/>
          <p:nvPr/>
        </p:nvSpPr>
        <p:spPr>
          <a:xfrm>
            <a:off x="0" y="636630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92D8EB-8C46-433A-9018-E6E45713E362}"/>
              </a:ext>
            </a:extLst>
          </p:cNvPr>
          <p:cNvSpPr/>
          <p:nvPr/>
        </p:nvSpPr>
        <p:spPr>
          <a:xfrm>
            <a:off x="0" y="616968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3DB45CB-6EFE-C88C-A3F5-4F4042764FDD}"/>
              </a:ext>
            </a:extLst>
          </p:cNvPr>
          <p:cNvSpPr txBox="1"/>
          <p:nvPr/>
        </p:nvSpPr>
        <p:spPr>
          <a:xfrm>
            <a:off x="4779666" y="6489043"/>
            <a:ext cx="2632668" cy="246221"/>
          </a:xfrm>
          <a:prstGeom prst="rect">
            <a:avLst/>
          </a:prstGeom>
          <a:noFill/>
        </p:spPr>
        <p:txBody>
          <a:bodyPr wrap="square" rtlCol="0">
            <a:spAutoFit/>
          </a:bodyPr>
          <a:lstStyle/>
          <a:p>
            <a:pPr algn="ctr"/>
            <a:r>
              <a:rPr lang="en-US" sz="1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endParaRPr lang="en-US" sz="10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0" name="object 2">
            <a:extLst>
              <a:ext uri="{FF2B5EF4-FFF2-40B4-BE49-F238E27FC236}">
                <a16:creationId xmlns:a16="http://schemas.microsoft.com/office/drawing/2014/main" id="{36C29C81-D5A3-4B1C-861E-D6243D930E5A}"/>
              </a:ext>
            </a:extLst>
          </p:cNvPr>
          <p:cNvGrpSpPr/>
          <p:nvPr/>
        </p:nvGrpSpPr>
        <p:grpSpPr>
          <a:xfrm>
            <a:off x="957489" y="1657474"/>
            <a:ext cx="10137286" cy="1500290"/>
            <a:chOff x="952500" y="2028825"/>
            <a:chExt cx="10173017" cy="1519174"/>
          </a:xfrm>
        </p:grpSpPr>
        <p:sp>
          <p:nvSpPr>
            <p:cNvPr id="72" name="object 4">
              <a:extLst>
                <a:ext uri="{FF2B5EF4-FFF2-40B4-BE49-F238E27FC236}">
                  <a16:creationId xmlns:a16="http://schemas.microsoft.com/office/drawing/2014/main" id="{E1EBCC91-B315-48D3-510C-5D81A006639C}"/>
                </a:ext>
              </a:extLst>
            </p:cNvPr>
            <p:cNvSpPr/>
            <p:nvPr/>
          </p:nvSpPr>
          <p:spPr>
            <a:xfrm>
              <a:off x="1071562" y="2824225"/>
              <a:ext cx="10053955" cy="0"/>
            </a:xfrm>
            <a:custGeom>
              <a:avLst/>
              <a:gdLst/>
              <a:ahLst/>
              <a:cxnLst/>
              <a:rect l="l" t="t" r="r" b="b"/>
              <a:pathLst>
                <a:path w="10053955">
                  <a:moveTo>
                    <a:pt x="0" y="0"/>
                  </a:moveTo>
                  <a:lnTo>
                    <a:pt x="10053637" y="0"/>
                  </a:lnTo>
                </a:path>
              </a:pathLst>
            </a:custGeom>
            <a:ln w="31750">
              <a:solidFill>
                <a:srgbClr val="D5D6D5"/>
              </a:solidFill>
            </a:ln>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pic>
          <p:nvPicPr>
            <p:cNvPr id="73" name="object 5">
              <a:extLst>
                <a:ext uri="{FF2B5EF4-FFF2-40B4-BE49-F238E27FC236}">
                  <a16:creationId xmlns:a16="http://schemas.microsoft.com/office/drawing/2014/main" id="{916C03CB-56F4-0D87-2318-24CE892ACBA3}"/>
                </a:ext>
              </a:extLst>
            </p:cNvPr>
            <p:cNvPicPr/>
            <p:nvPr/>
          </p:nvPicPr>
          <p:blipFill>
            <a:blip r:embed="rId3" cstate="print"/>
            <a:stretch>
              <a:fillRect/>
            </a:stretch>
          </p:blipFill>
          <p:spPr>
            <a:xfrm>
              <a:off x="952500" y="2028825"/>
              <a:ext cx="2090801" cy="1519174"/>
            </a:xfrm>
            <a:prstGeom prst="rect">
              <a:avLst/>
            </a:prstGeom>
          </p:spPr>
        </p:pic>
        <p:sp>
          <p:nvSpPr>
            <p:cNvPr id="74" name="object 6">
              <a:extLst>
                <a:ext uri="{FF2B5EF4-FFF2-40B4-BE49-F238E27FC236}">
                  <a16:creationId xmlns:a16="http://schemas.microsoft.com/office/drawing/2014/main" id="{9904E278-CED2-1A9E-4653-766546D81116}"/>
                </a:ext>
              </a:extLst>
            </p:cNvPr>
            <p:cNvSpPr/>
            <p:nvPr/>
          </p:nvSpPr>
          <p:spPr>
            <a:xfrm>
              <a:off x="990600" y="2066925"/>
              <a:ext cx="1962150" cy="1390650"/>
            </a:xfrm>
            <a:custGeom>
              <a:avLst/>
              <a:gdLst/>
              <a:ahLst/>
              <a:cxnLst/>
              <a:rect l="l" t="t" r="r" b="b"/>
              <a:pathLst>
                <a:path w="1962150" h="1390650">
                  <a:moveTo>
                    <a:pt x="1962150" y="0"/>
                  </a:moveTo>
                  <a:lnTo>
                    <a:pt x="0" y="0"/>
                  </a:lnTo>
                  <a:lnTo>
                    <a:pt x="0" y="1390650"/>
                  </a:lnTo>
                  <a:lnTo>
                    <a:pt x="1962150" y="1390650"/>
                  </a:lnTo>
                  <a:lnTo>
                    <a:pt x="1962150" y="0"/>
                  </a:lnTo>
                  <a:close/>
                </a:path>
              </a:pathLst>
            </a:custGeom>
            <a:solidFill>
              <a:srgbClr val="F1F1F1"/>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76" name="object 8">
            <a:extLst>
              <a:ext uri="{FF2B5EF4-FFF2-40B4-BE49-F238E27FC236}">
                <a16:creationId xmlns:a16="http://schemas.microsoft.com/office/drawing/2014/main" id="{5C7A58AF-D6C2-B500-6BA6-84A30C436F38}"/>
              </a:ext>
            </a:extLst>
          </p:cNvPr>
          <p:cNvSpPr txBox="1"/>
          <p:nvPr/>
        </p:nvSpPr>
        <p:spPr>
          <a:xfrm>
            <a:off x="1299437" y="2215536"/>
            <a:ext cx="1343369" cy="454163"/>
          </a:xfrm>
          <a:prstGeom prst="rect">
            <a:avLst/>
          </a:prstGeom>
        </p:spPr>
        <p:txBody>
          <a:bodyPr vert="horz" wrap="square" lIns="0" tIns="26034" rIns="0" bIns="0" rtlCol="0">
            <a:spAutoFit/>
          </a:bodyPr>
          <a:lstStyle/>
          <a:p>
            <a:pPr marL="222250" marR="5080" indent="-210185">
              <a:lnSpc>
                <a:spcPts val="1650"/>
              </a:lnSpc>
              <a:spcBef>
                <a:spcPts val="204"/>
              </a:spcBef>
            </a:pPr>
            <a:r>
              <a:rPr sz="1400" b="1" dirty="0">
                <a:latin typeface="Open Sans" panose="020B0606030504020204" pitchFamily="34" charset="0"/>
                <a:ea typeface="Open Sans" panose="020B0606030504020204" pitchFamily="34" charset="0"/>
                <a:cs typeface="Open Sans" panose="020B0606030504020204" pitchFamily="34" charset="0"/>
              </a:rPr>
              <a:t>Identify</a:t>
            </a:r>
            <a:r>
              <a:rPr sz="1400" b="1" spc="-45" dirty="0">
                <a:latin typeface="Open Sans" panose="020B0606030504020204" pitchFamily="34" charset="0"/>
                <a:ea typeface="Open Sans" panose="020B0606030504020204" pitchFamily="34" charset="0"/>
                <a:cs typeface="Open Sans" panose="020B0606030504020204" pitchFamily="34" charset="0"/>
              </a:rPr>
              <a:t> </a:t>
            </a:r>
            <a:r>
              <a:rPr sz="1400" b="1" spc="-10" dirty="0">
                <a:latin typeface="Open Sans" panose="020B0606030504020204" pitchFamily="34" charset="0"/>
                <a:ea typeface="Open Sans" panose="020B0606030504020204" pitchFamily="34" charset="0"/>
                <a:cs typeface="Open Sans" panose="020B0606030504020204" pitchFamily="34" charset="0"/>
              </a:rPr>
              <a:t>target </a:t>
            </a:r>
            <a:r>
              <a:rPr sz="1400" b="1" dirty="0">
                <a:latin typeface="Open Sans" panose="020B0606030504020204" pitchFamily="34" charset="0"/>
                <a:ea typeface="Open Sans" panose="020B0606030504020204" pitchFamily="34" charset="0"/>
                <a:cs typeface="Open Sans" panose="020B0606030504020204" pitchFamily="34" charset="0"/>
              </a:rPr>
              <a:t>and</a:t>
            </a:r>
            <a:r>
              <a:rPr sz="1400" b="1" spc="-55" dirty="0">
                <a:latin typeface="Open Sans" panose="020B0606030504020204" pitchFamily="34" charset="0"/>
                <a:ea typeface="Open Sans" panose="020B0606030504020204" pitchFamily="34" charset="0"/>
                <a:cs typeface="Open Sans" panose="020B0606030504020204" pitchFamily="34" charset="0"/>
              </a:rPr>
              <a:t> </a:t>
            </a:r>
            <a:r>
              <a:rPr sz="1400" b="1" spc="-10" dirty="0">
                <a:latin typeface="Open Sans" panose="020B0606030504020204" pitchFamily="34" charset="0"/>
                <a:ea typeface="Open Sans" panose="020B0606030504020204" pitchFamily="34" charset="0"/>
                <a:cs typeface="Open Sans" panose="020B0606030504020204" pitchFamily="34" charset="0"/>
              </a:rPr>
              <a:t>scope</a:t>
            </a:r>
            <a:endParaRPr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7" name="object 9">
            <a:extLst>
              <a:ext uri="{FF2B5EF4-FFF2-40B4-BE49-F238E27FC236}">
                <a16:creationId xmlns:a16="http://schemas.microsoft.com/office/drawing/2014/main" id="{ADD7A030-1904-62C4-9039-4A1E841FF2D0}"/>
              </a:ext>
            </a:extLst>
          </p:cNvPr>
          <p:cNvGrpSpPr/>
          <p:nvPr/>
        </p:nvGrpSpPr>
        <p:grpSpPr>
          <a:xfrm>
            <a:off x="834099" y="1469279"/>
            <a:ext cx="688453" cy="682292"/>
            <a:chOff x="828675" y="1838261"/>
            <a:chExt cx="690880" cy="690880"/>
          </a:xfrm>
        </p:grpSpPr>
        <p:pic>
          <p:nvPicPr>
            <p:cNvPr id="78" name="object 10">
              <a:extLst>
                <a:ext uri="{FF2B5EF4-FFF2-40B4-BE49-F238E27FC236}">
                  <a16:creationId xmlns:a16="http://schemas.microsoft.com/office/drawing/2014/main" id="{FE341D89-ACA4-E2C8-EBDB-1F524C9D32DE}"/>
                </a:ext>
              </a:extLst>
            </p:cNvPr>
            <p:cNvPicPr/>
            <p:nvPr/>
          </p:nvPicPr>
          <p:blipFill>
            <a:blip r:embed="rId4" cstate="print"/>
            <a:stretch>
              <a:fillRect/>
            </a:stretch>
          </p:blipFill>
          <p:spPr>
            <a:xfrm>
              <a:off x="828675" y="1838261"/>
              <a:ext cx="690562" cy="690562"/>
            </a:xfrm>
            <a:prstGeom prst="rect">
              <a:avLst/>
            </a:prstGeom>
          </p:spPr>
        </p:pic>
        <p:pic>
          <p:nvPicPr>
            <p:cNvPr id="79" name="object 11">
              <a:extLst>
                <a:ext uri="{FF2B5EF4-FFF2-40B4-BE49-F238E27FC236}">
                  <a16:creationId xmlns:a16="http://schemas.microsoft.com/office/drawing/2014/main" id="{21094937-274A-749A-AC4D-B840DD8DB0A9}"/>
                </a:ext>
              </a:extLst>
            </p:cNvPr>
            <p:cNvPicPr/>
            <p:nvPr/>
          </p:nvPicPr>
          <p:blipFill>
            <a:blip r:embed="rId5" cstate="print"/>
            <a:stretch>
              <a:fillRect/>
            </a:stretch>
          </p:blipFill>
          <p:spPr>
            <a:xfrm>
              <a:off x="895350" y="1914461"/>
              <a:ext cx="547687" cy="614362"/>
            </a:xfrm>
            <a:prstGeom prst="rect">
              <a:avLst/>
            </a:prstGeom>
          </p:spPr>
        </p:pic>
        <p:sp>
          <p:nvSpPr>
            <p:cNvPr id="80" name="object 12">
              <a:extLst>
                <a:ext uri="{FF2B5EF4-FFF2-40B4-BE49-F238E27FC236}">
                  <a16:creationId xmlns:a16="http://schemas.microsoft.com/office/drawing/2014/main" id="{9A5F7BE4-0B53-F90F-919A-7986980F96D3}"/>
                </a:ext>
              </a:extLst>
            </p:cNvPr>
            <p:cNvSpPr/>
            <p:nvPr/>
          </p:nvSpPr>
          <p:spPr>
            <a:xfrm>
              <a:off x="866775" y="1876424"/>
              <a:ext cx="561975" cy="561975"/>
            </a:xfrm>
            <a:custGeom>
              <a:avLst/>
              <a:gdLst/>
              <a:ahLst/>
              <a:cxnLst/>
              <a:rect l="l" t="t" r="r" b="b"/>
              <a:pathLst>
                <a:path w="561975" h="561975">
                  <a:moveTo>
                    <a:pt x="280987" y="0"/>
                  </a:moveTo>
                  <a:lnTo>
                    <a:pt x="235410" y="3679"/>
                  </a:lnTo>
                  <a:lnTo>
                    <a:pt x="192175" y="14329"/>
                  </a:lnTo>
                  <a:lnTo>
                    <a:pt x="151859" y="31371"/>
                  </a:lnTo>
                  <a:lnTo>
                    <a:pt x="115041" y="54225"/>
                  </a:lnTo>
                  <a:lnTo>
                    <a:pt x="82300" y="82311"/>
                  </a:lnTo>
                  <a:lnTo>
                    <a:pt x="54215" y="115049"/>
                  </a:lnTo>
                  <a:lnTo>
                    <a:pt x="31364" y="151859"/>
                  </a:lnTo>
                  <a:lnTo>
                    <a:pt x="14325" y="192162"/>
                  </a:lnTo>
                  <a:lnTo>
                    <a:pt x="3677" y="235376"/>
                  </a:lnTo>
                  <a:lnTo>
                    <a:pt x="0" y="280924"/>
                  </a:lnTo>
                  <a:lnTo>
                    <a:pt x="3677" y="326505"/>
                  </a:lnTo>
                  <a:lnTo>
                    <a:pt x="14325" y="369747"/>
                  </a:lnTo>
                  <a:lnTo>
                    <a:pt x="31364" y="410071"/>
                  </a:lnTo>
                  <a:lnTo>
                    <a:pt x="54215" y="446897"/>
                  </a:lnTo>
                  <a:lnTo>
                    <a:pt x="82300" y="479647"/>
                  </a:lnTo>
                  <a:lnTo>
                    <a:pt x="115041" y="507740"/>
                  </a:lnTo>
                  <a:lnTo>
                    <a:pt x="151859" y="530599"/>
                  </a:lnTo>
                  <a:lnTo>
                    <a:pt x="192175" y="547644"/>
                  </a:lnTo>
                  <a:lnTo>
                    <a:pt x="235410" y="558295"/>
                  </a:lnTo>
                  <a:lnTo>
                    <a:pt x="280987" y="561975"/>
                  </a:lnTo>
                  <a:lnTo>
                    <a:pt x="326551" y="558295"/>
                  </a:lnTo>
                  <a:lnTo>
                    <a:pt x="369780" y="547644"/>
                  </a:lnTo>
                  <a:lnTo>
                    <a:pt x="410093" y="530599"/>
                  </a:lnTo>
                  <a:lnTo>
                    <a:pt x="446911" y="507740"/>
                  </a:lnTo>
                  <a:lnTo>
                    <a:pt x="479655" y="479647"/>
                  </a:lnTo>
                  <a:lnTo>
                    <a:pt x="507744" y="446897"/>
                  </a:lnTo>
                  <a:lnTo>
                    <a:pt x="530601" y="410071"/>
                  </a:lnTo>
                  <a:lnTo>
                    <a:pt x="547644" y="369747"/>
                  </a:lnTo>
                  <a:lnTo>
                    <a:pt x="558295" y="326505"/>
                  </a:lnTo>
                  <a:lnTo>
                    <a:pt x="561975" y="280924"/>
                  </a:lnTo>
                  <a:lnTo>
                    <a:pt x="558295" y="235376"/>
                  </a:lnTo>
                  <a:lnTo>
                    <a:pt x="547644" y="192162"/>
                  </a:lnTo>
                  <a:lnTo>
                    <a:pt x="530601" y="151859"/>
                  </a:lnTo>
                  <a:lnTo>
                    <a:pt x="507744" y="115049"/>
                  </a:lnTo>
                  <a:lnTo>
                    <a:pt x="479655" y="82311"/>
                  </a:lnTo>
                  <a:lnTo>
                    <a:pt x="446911" y="54225"/>
                  </a:lnTo>
                  <a:lnTo>
                    <a:pt x="410093" y="31371"/>
                  </a:lnTo>
                  <a:lnTo>
                    <a:pt x="369780" y="14329"/>
                  </a:lnTo>
                  <a:lnTo>
                    <a:pt x="326551" y="3679"/>
                  </a:lnTo>
                  <a:lnTo>
                    <a:pt x="280987" y="0"/>
                  </a:lnTo>
                  <a:close/>
                </a:path>
              </a:pathLst>
            </a:custGeom>
            <a:solidFill>
              <a:srgbClr val="DF4484"/>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object 13">
            <a:extLst>
              <a:ext uri="{FF2B5EF4-FFF2-40B4-BE49-F238E27FC236}">
                <a16:creationId xmlns:a16="http://schemas.microsoft.com/office/drawing/2014/main" id="{2EF45745-4D3B-5F48-E91C-098F9464157D}"/>
              </a:ext>
            </a:extLst>
          </p:cNvPr>
          <p:cNvSpPr txBox="1"/>
          <p:nvPr/>
        </p:nvSpPr>
        <p:spPr>
          <a:xfrm>
            <a:off x="1068540" y="1641483"/>
            <a:ext cx="170848" cy="351378"/>
          </a:xfrm>
          <a:prstGeom prst="rect">
            <a:avLst/>
          </a:prstGeom>
        </p:spPr>
        <p:txBody>
          <a:bodyPr vert="horz" wrap="square" lIns="0" tIns="12700" rIns="0" bIns="0" rtlCol="0">
            <a:spAutoFit/>
          </a:bodyPr>
          <a:lstStyle/>
          <a:p>
            <a:pPr marL="12700">
              <a:spcBef>
                <a:spcPts val="100"/>
              </a:spcBef>
            </a:pPr>
            <a:r>
              <a:rPr sz="2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endParaRPr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2" name="object 14">
            <a:extLst>
              <a:ext uri="{FF2B5EF4-FFF2-40B4-BE49-F238E27FC236}">
                <a16:creationId xmlns:a16="http://schemas.microsoft.com/office/drawing/2014/main" id="{5AED47C0-AA6B-0AAC-C2EE-169E08AD401F}"/>
              </a:ext>
            </a:extLst>
          </p:cNvPr>
          <p:cNvGrpSpPr/>
          <p:nvPr/>
        </p:nvGrpSpPr>
        <p:grpSpPr>
          <a:xfrm>
            <a:off x="3017154" y="1657474"/>
            <a:ext cx="2083710" cy="1500667"/>
            <a:chOff x="3019425" y="2028825"/>
            <a:chExt cx="2091055" cy="1519555"/>
          </a:xfrm>
        </p:grpSpPr>
        <p:pic>
          <p:nvPicPr>
            <p:cNvPr id="83" name="object 15">
              <a:extLst>
                <a:ext uri="{FF2B5EF4-FFF2-40B4-BE49-F238E27FC236}">
                  <a16:creationId xmlns:a16="http://schemas.microsoft.com/office/drawing/2014/main" id="{610FE033-DC63-D62C-7D19-CBD275B0C8B4}"/>
                </a:ext>
              </a:extLst>
            </p:cNvPr>
            <p:cNvPicPr/>
            <p:nvPr/>
          </p:nvPicPr>
          <p:blipFill>
            <a:blip r:embed="rId3" cstate="print"/>
            <a:stretch>
              <a:fillRect/>
            </a:stretch>
          </p:blipFill>
          <p:spPr>
            <a:xfrm>
              <a:off x="3019425" y="2028825"/>
              <a:ext cx="2090801" cy="1519174"/>
            </a:xfrm>
            <a:prstGeom prst="rect">
              <a:avLst/>
            </a:prstGeom>
          </p:spPr>
        </p:pic>
        <p:sp>
          <p:nvSpPr>
            <p:cNvPr id="84" name="object 16">
              <a:extLst>
                <a:ext uri="{FF2B5EF4-FFF2-40B4-BE49-F238E27FC236}">
                  <a16:creationId xmlns:a16="http://schemas.microsoft.com/office/drawing/2014/main" id="{D2A664F8-C084-5DC4-2006-2D8C0E01EA55}"/>
                </a:ext>
              </a:extLst>
            </p:cNvPr>
            <p:cNvSpPr/>
            <p:nvPr/>
          </p:nvSpPr>
          <p:spPr>
            <a:xfrm>
              <a:off x="3057525" y="2066925"/>
              <a:ext cx="1962150" cy="1390650"/>
            </a:xfrm>
            <a:custGeom>
              <a:avLst/>
              <a:gdLst/>
              <a:ahLst/>
              <a:cxnLst/>
              <a:rect l="l" t="t" r="r" b="b"/>
              <a:pathLst>
                <a:path w="1962150" h="1390650">
                  <a:moveTo>
                    <a:pt x="1962150" y="0"/>
                  </a:moveTo>
                  <a:lnTo>
                    <a:pt x="0" y="0"/>
                  </a:lnTo>
                  <a:lnTo>
                    <a:pt x="0" y="1390650"/>
                  </a:lnTo>
                  <a:lnTo>
                    <a:pt x="1962150" y="1390650"/>
                  </a:lnTo>
                  <a:lnTo>
                    <a:pt x="1962150" y="0"/>
                  </a:lnTo>
                  <a:close/>
                </a:path>
              </a:pathLst>
            </a:custGeom>
            <a:solidFill>
              <a:srgbClr val="F1F1F1"/>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85" name="object 17">
            <a:extLst>
              <a:ext uri="{FF2B5EF4-FFF2-40B4-BE49-F238E27FC236}">
                <a16:creationId xmlns:a16="http://schemas.microsoft.com/office/drawing/2014/main" id="{89B4AA3D-4EEB-5583-35B8-EF8ECE7ED3B0}"/>
              </a:ext>
            </a:extLst>
          </p:cNvPr>
          <p:cNvSpPr txBox="1"/>
          <p:nvPr/>
        </p:nvSpPr>
        <p:spPr>
          <a:xfrm>
            <a:off x="3243434" y="2215536"/>
            <a:ext cx="1575596" cy="454163"/>
          </a:xfrm>
          <a:prstGeom prst="rect">
            <a:avLst/>
          </a:prstGeom>
        </p:spPr>
        <p:txBody>
          <a:bodyPr vert="horz" wrap="square" lIns="0" tIns="26034" rIns="0" bIns="0" rtlCol="0">
            <a:spAutoFit/>
          </a:bodyPr>
          <a:lstStyle/>
          <a:p>
            <a:pPr marL="117475" marR="5080" indent="-105410">
              <a:lnSpc>
                <a:spcPts val="1650"/>
              </a:lnSpc>
              <a:spcBef>
                <a:spcPts val="204"/>
              </a:spcBef>
            </a:pPr>
            <a:r>
              <a:rPr sz="1400" b="1" dirty="0">
                <a:latin typeface="Open Sans" panose="020B0606030504020204" pitchFamily="34" charset="0"/>
                <a:ea typeface="Open Sans" panose="020B0606030504020204" pitchFamily="34" charset="0"/>
                <a:cs typeface="Open Sans" panose="020B0606030504020204" pitchFamily="34" charset="0"/>
              </a:rPr>
              <a:t>Probe</a:t>
            </a:r>
            <a:r>
              <a:rPr sz="1400" b="1" spc="-30" dirty="0">
                <a:latin typeface="Open Sans" panose="020B0606030504020204" pitchFamily="34" charset="0"/>
                <a:ea typeface="Open Sans" panose="020B0606030504020204" pitchFamily="34" charset="0"/>
                <a:cs typeface="Open Sans" panose="020B0606030504020204" pitchFamily="34" charset="0"/>
              </a:rPr>
              <a:t> </a:t>
            </a:r>
            <a:r>
              <a:rPr sz="1400" b="1" dirty="0">
                <a:latin typeface="Open Sans" panose="020B0606030504020204" pitchFamily="34" charset="0"/>
                <a:ea typeface="Open Sans" panose="020B0606030504020204" pitchFamily="34" charset="0"/>
                <a:cs typeface="Open Sans" panose="020B0606030504020204" pitchFamily="34" charset="0"/>
              </a:rPr>
              <a:t>design</a:t>
            </a:r>
            <a:r>
              <a:rPr sz="1400" b="1" spc="-25" dirty="0">
                <a:latin typeface="Open Sans" panose="020B0606030504020204" pitchFamily="34" charset="0"/>
                <a:ea typeface="Open Sans" panose="020B0606030504020204" pitchFamily="34" charset="0"/>
                <a:cs typeface="Open Sans" panose="020B0606030504020204" pitchFamily="34" charset="0"/>
              </a:rPr>
              <a:t> and </a:t>
            </a:r>
            <a:r>
              <a:rPr sz="1400" b="1" dirty="0">
                <a:latin typeface="Open Sans" panose="020B0606030504020204" pitchFamily="34" charset="0"/>
                <a:ea typeface="Open Sans" panose="020B0606030504020204" pitchFamily="34" charset="0"/>
                <a:cs typeface="Open Sans" panose="020B0606030504020204" pitchFamily="34" charset="0"/>
              </a:rPr>
              <a:t>assay</a:t>
            </a:r>
            <a:r>
              <a:rPr sz="1400" b="1" spc="-40" dirty="0">
                <a:latin typeface="Open Sans" panose="020B0606030504020204" pitchFamily="34" charset="0"/>
                <a:ea typeface="Open Sans" panose="020B0606030504020204" pitchFamily="34" charset="0"/>
                <a:cs typeface="Open Sans" panose="020B0606030504020204" pitchFamily="34" charset="0"/>
              </a:rPr>
              <a:t> </a:t>
            </a:r>
            <a:r>
              <a:rPr sz="1400" b="1" spc="-10" dirty="0">
                <a:latin typeface="Open Sans" panose="020B0606030504020204" pitchFamily="34" charset="0"/>
                <a:ea typeface="Open Sans" panose="020B0606030504020204" pitchFamily="34" charset="0"/>
                <a:cs typeface="Open Sans" panose="020B0606030504020204" pitchFamily="34" charset="0"/>
              </a:rPr>
              <a:t>proposal</a:t>
            </a:r>
            <a:endParaRPr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6" name="object 18">
            <a:extLst>
              <a:ext uri="{FF2B5EF4-FFF2-40B4-BE49-F238E27FC236}">
                <a16:creationId xmlns:a16="http://schemas.microsoft.com/office/drawing/2014/main" id="{D009D9C7-6206-7A57-6BBF-A2EB8B7E5673}"/>
              </a:ext>
            </a:extLst>
          </p:cNvPr>
          <p:cNvGrpSpPr/>
          <p:nvPr/>
        </p:nvGrpSpPr>
        <p:grpSpPr>
          <a:xfrm>
            <a:off x="2817832" y="1469279"/>
            <a:ext cx="688453" cy="691699"/>
            <a:chOff x="2819400" y="1838261"/>
            <a:chExt cx="690880" cy="700405"/>
          </a:xfrm>
        </p:grpSpPr>
        <p:pic>
          <p:nvPicPr>
            <p:cNvPr id="87" name="object 19">
              <a:extLst>
                <a:ext uri="{FF2B5EF4-FFF2-40B4-BE49-F238E27FC236}">
                  <a16:creationId xmlns:a16="http://schemas.microsoft.com/office/drawing/2014/main" id="{7CDAA1A2-BC38-971F-1C66-7271D1729197}"/>
                </a:ext>
              </a:extLst>
            </p:cNvPr>
            <p:cNvPicPr/>
            <p:nvPr/>
          </p:nvPicPr>
          <p:blipFill>
            <a:blip r:embed="rId6" cstate="print"/>
            <a:stretch>
              <a:fillRect/>
            </a:stretch>
          </p:blipFill>
          <p:spPr>
            <a:xfrm>
              <a:off x="2819400" y="1838261"/>
              <a:ext cx="690562" cy="700087"/>
            </a:xfrm>
            <a:prstGeom prst="rect">
              <a:avLst/>
            </a:prstGeom>
          </p:spPr>
        </p:pic>
        <p:pic>
          <p:nvPicPr>
            <p:cNvPr id="88" name="object 20">
              <a:extLst>
                <a:ext uri="{FF2B5EF4-FFF2-40B4-BE49-F238E27FC236}">
                  <a16:creationId xmlns:a16="http://schemas.microsoft.com/office/drawing/2014/main" id="{3D06C8D7-E54B-C046-EC65-92FEC6FC2317}"/>
                </a:ext>
              </a:extLst>
            </p:cNvPr>
            <p:cNvPicPr/>
            <p:nvPr/>
          </p:nvPicPr>
          <p:blipFill>
            <a:blip r:embed="rId7" cstate="print"/>
            <a:stretch>
              <a:fillRect/>
            </a:stretch>
          </p:blipFill>
          <p:spPr>
            <a:xfrm>
              <a:off x="2886075" y="1914461"/>
              <a:ext cx="547687" cy="614362"/>
            </a:xfrm>
            <a:prstGeom prst="rect">
              <a:avLst/>
            </a:prstGeom>
          </p:spPr>
        </p:pic>
        <p:sp>
          <p:nvSpPr>
            <p:cNvPr id="89" name="object 21">
              <a:extLst>
                <a:ext uri="{FF2B5EF4-FFF2-40B4-BE49-F238E27FC236}">
                  <a16:creationId xmlns:a16="http://schemas.microsoft.com/office/drawing/2014/main" id="{B232894F-DBF5-EFE3-2AAE-B0A0B78712D8}"/>
                </a:ext>
              </a:extLst>
            </p:cNvPr>
            <p:cNvSpPr/>
            <p:nvPr/>
          </p:nvSpPr>
          <p:spPr>
            <a:xfrm>
              <a:off x="2857500" y="1876424"/>
              <a:ext cx="561975" cy="571500"/>
            </a:xfrm>
            <a:custGeom>
              <a:avLst/>
              <a:gdLst/>
              <a:ahLst/>
              <a:cxnLst/>
              <a:rect l="l" t="t" r="r" b="b"/>
              <a:pathLst>
                <a:path w="561975" h="571500">
                  <a:moveTo>
                    <a:pt x="281050" y="0"/>
                  </a:moveTo>
                  <a:lnTo>
                    <a:pt x="235469" y="3738"/>
                  </a:lnTo>
                  <a:lnTo>
                    <a:pt x="192227" y="14563"/>
                  </a:lnTo>
                  <a:lnTo>
                    <a:pt x="151903" y="31886"/>
                  </a:lnTo>
                  <a:lnTo>
                    <a:pt x="115077" y="55120"/>
                  </a:lnTo>
                  <a:lnTo>
                    <a:pt x="82327" y="83677"/>
                  </a:lnTo>
                  <a:lnTo>
                    <a:pt x="54234" y="116970"/>
                  </a:lnTo>
                  <a:lnTo>
                    <a:pt x="31375" y="154411"/>
                  </a:lnTo>
                  <a:lnTo>
                    <a:pt x="14330" y="195413"/>
                  </a:lnTo>
                  <a:lnTo>
                    <a:pt x="3679" y="239388"/>
                  </a:lnTo>
                  <a:lnTo>
                    <a:pt x="0" y="285750"/>
                  </a:lnTo>
                  <a:lnTo>
                    <a:pt x="3679" y="332111"/>
                  </a:lnTo>
                  <a:lnTo>
                    <a:pt x="14330" y="376086"/>
                  </a:lnTo>
                  <a:lnTo>
                    <a:pt x="31375" y="417088"/>
                  </a:lnTo>
                  <a:lnTo>
                    <a:pt x="54234" y="454529"/>
                  </a:lnTo>
                  <a:lnTo>
                    <a:pt x="82327" y="487822"/>
                  </a:lnTo>
                  <a:lnTo>
                    <a:pt x="115077" y="516379"/>
                  </a:lnTo>
                  <a:lnTo>
                    <a:pt x="151903" y="539613"/>
                  </a:lnTo>
                  <a:lnTo>
                    <a:pt x="192227" y="556936"/>
                  </a:lnTo>
                  <a:lnTo>
                    <a:pt x="235469" y="567761"/>
                  </a:lnTo>
                  <a:lnTo>
                    <a:pt x="281050" y="571500"/>
                  </a:lnTo>
                  <a:lnTo>
                    <a:pt x="326598" y="567761"/>
                  </a:lnTo>
                  <a:lnTo>
                    <a:pt x="369812" y="556936"/>
                  </a:lnTo>
                  <a:lnTo>
                    <a:pt x="410115" y="539613"/>
                  </a:lnTo>
                  <a:lnTo>
                    <a:pt x="446925" y="516379"/>
                  </a:lnTo>
                  <a:lnTo>
                    <a:pt x="479663" y="487822"/>
                  </a:lnTo>
                  <a:lnTo>
                    <a:pt x="507749" y="454529"/>
                  </a:lnTo>
                  <a:lnTo>
                    <a:pt x="530603" y="417088"/>
                  </a:lnTo>
                  <a:lnTo>
                    <a:pt x="547645" y="376086"/>
                  </a:lnTo>
                  <a:lnTo>
                    <a:pt x="558295" y="332111"/>
                  </a:lnTo>
                  <a:lnTo>
                    <a:pt x="561975" y="285750"/>
                  </a:lnTo>
                  <a:lnTo>
                    <a:pt x="558295" y="239388"/>
                  </a:lnTo>
                  <a:lnTo>
                    <a:pt x="547645" y="195413"/>
                  </a:lnTo>
                  <a:lnTo>
                    <a:pt x="530603" y="154411"/>
                  </a:lnTo>
                  <a:lnTo>
                    <a:pt x="507749" y="116970"/>
                  </a:lnTo>
                  <a:lnTo>
                    <a:pt x="479663" y="83677"/>
                  </a:lnTo>
                  <a:lnTo>
                    <a:pt x="446925" y="55120"/>
                  </a:lnTo>
                  <a:lnTo>
                    <a:pt x="410115" y="31886"/>
                  </a:lnTo>
                  <a:lnTo>
                    <a:pt x="369812" y="14563"/>
                  </a:lnTo>
                  <a:lnTo>
                    <a:pt x="326598" y="3738"/>
                  </a:lnTo>
                  <a:lnTo>
                    <a:pt x="281050" y="0"/>
                  </a:lnTo>
                  <a:close/>
                </a:path>
              </a:pathLst>
            </a:custGeom>
            <a:solidFill>
              <a:srgbClr val="8DB8CC"/>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90" name="object 22">
            <a:extLst>
              <a:ext uri="{FF2B5EF4-FFF2-40B4-BE49-F238E27FC236}">
                <a16:creationId xmlns:a16="http://schemas.microsoft.com/office/drawing/2014/main" id="{F28F3DAC-9B5A-4188-37FE-3C2D03BA7EF0}"/>
              </a:ext>
            </a:extLst>
          </p:cNvPr>
          <p:cNvSpPr txBox="1"/>
          <p:nvPr/>
        </p:nvSpPr>
        <p:spPr>
          <a:xfrm>
            <a:off x="3055121" y="1645245"/>
            <a:ext cx="170848" cy="351378"/>
          </a:xfrm>
          <a:prstGeom prst="rect">
            <a:avLst/>
          </a:prstGeom>
        </p:spPr>
        <p:txBody>
          <a:bodyPr vert="horz" wrap="square" lIns="0" tIns="12700" rIns="0" bIns="0" rtlCol="0">
            <a:spAutoFit/>
          </a:bodyPr>
          <a:lstStyle/>
          <a:p>
            <a:pPr marL="12700">
              <a:spcBef>
                <a:spcPts val="100"/>
              </a:spcBef>
            </a:pPr>
            <a:r>
              <a:rPr sz="2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endParaRPr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object 23">
            <a:extLst>
              <a:ext uri="{FF2B5EF4-FFF2-40B4-BE49-F238E27FC236}">
                <a16:creationId xmlns:a16="http://schemas.microsoft.com/office/drawing/2014/main" id="{641E4E06-FFDC-6F28-4131-3AC02FB54271}"/>
              </a:ext>
            </a:extLst>
          </p:cNvPr>
          <p:cNvGrpSpPr/>
          <p:nvPr/>
        </p:nvGrpSpPr>
        <p:grpSpPr>
          <a:xfrm>
            <a:off x="5067328" y="1657474"/>
            <a:ext cx="2083710" cy="1500667"/>
            <a:chOff x="5076825" y="2028825"/>
            <a:chExt cx="2091055" cy="1519555"/>
          </a:xfrm>
        </p:grpSpPr>
        <p:pic>
          <p:nvPicPr>
            <p:cNvPr id="92" name="object 24">
              <a:extLst>
                <a:ext uri="{FF2B5EF4-FFF2-40B4-BE49-F238E27FC236}">
                  <a16:creationId xmlns:a16="http://schemas.microsoft.com/office/drawing/2014/main" id="{0CC311E4-79F9-6581-1716-EDE9E6F45C28}"/>
                </a:ext>
              </a:extLst>
            </p:cNvPr>
            <p:cNvPicPr/>
            <p:nvPr/>
          </p:nvPicPr>
          <p:blipFill>
            <a:blip r:embed="rId3" cstate="print"/>
            <a:stretch>
              <a:fillRect/>
            </a:stretch>
          </p:blipFill>
          <p:spPr>
            <a:xfrm>
              <a:off x="5076825" y="2028825"/>
              <a:ext cx="2090801" cy="1519174"/>
            </a:xfrm>
            <a:prstGeom prst="rect">
              <a:avLst/>
            </a:prstGeom>
          </p:spPr>
        </p:pic>
        <p:sp>
          <p:nvSpPr>
            <p:cNvPr id="93" name="object 25">
              <a:extLst>
                <a:ext uri="{FF2B5EF4-FFF2-40B4-BE49-F238E27FC236}">
                  <a16:creationId xmlns:a16="http://schemas.microsoft.com/office/drawing/2014/main" id="{BDD152FF-B6A2-8ECD-1FA5-781D8BB4F7F7}"/>
                </a:ext>
              </a:extLst>
            </p:cNvPr>
            <p:cNvSpPr/>
            <p:nvPr/>
          </p:nvSpPr>
          <p:spPr>
            <a:xfrm>
              <a:off x="5114925" y="2066925"/>
              <a:ext cx="1962150" cy="1390650"/>
            </a:xfrm>
            <a:custGeom>
              <a:avLst/>
              <a:gdLst/>
              <a:ahLst/>
              <a:cxnLst/>
              <a:rect l="l" t="t" r="r" b="b"/>
              <a:pathLst>
                <a:path w="1962150" h="1390650">
                  <a:moveTo>
                    <a:pt x="1962150" y="0"/>
                  </a:moveTo>
                  <a:lnTo>
                    <a:pt x="0" y="0"/>
                  </a:lnTo>
                  <a:lnTo>
                    <a:pt x="0" y="1390650"/>
                  </a:lnTo>
                  <a:lnTo>
                    <a:pt x="1962150" y="1390650"/>
                  </a:lnTo>
                  <a:lnTo>
                    <a:pt x="1962150" y="0"/>
                  </a:lnTo>
                  <a:close/>
                </a:path>
              </a:pathLst>
            </a:custGeom>
            <a:solidFill>
              <a:srgbClr val="F1F1F1"/>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94" name="object 26">
            <a:extLst>
              <a:ext uri="{FF2B5EF4-FFF2-40B4-BE49-F238E27FC236}">
                <a16:creationId xmlns:a16="http://schemas.microsoft.com/office/drawing/2014/main" id="{0A40C25D-4EC7-230E-DB01-832FCD3D12AE}"/>
              </a:ext>
            </a:extLst>
          </p:cNvPr>
          <p:cNvSpPr txBox="1"/>
          <p:nvPr/>
        </p:nvSpPr>
        <p:spPr>
          <a:xfrm>
            <a:off x="5169458" y="2215536"/>
            <a:ext cx="1852117" cy="454163"/>
          </a:xfrm>
          <a:prstGeom prst="rect">
            <a:avLst/>
          </a:prstGeom>
        </p:spPr>
        <p:txBody>
          <a:bodyPr vert="horz" wrap="square" lIns="0" tIns="26034" rIns="0" bIns="0" rtlCol="0">
            <a:spAutoFit/>
          </a:bodyPr>
          <a:lstStyle/>
          <a:p>
            <a:pPr marL="155575" marR="5080" indent="-143510">
              <a:lnSpc>
                <a:spcPts val="1650"/>
              </a:lnSpc>
              <a:spcBef>
                <a:spcPts val="204"/>
              </a:spcBef>
            </a:pPr>
            <a:r>
              <a:rPr sz="1400" b="1" dirty="0">
                <a:latin typeface="Open Sans" panose="020B0606030504020204" pitchFamily="34" charset="0"/>
                <a:ea typeface="Open Sans" panose="020B0606030504020204" pitchFamily="34" charset="0"/>
                <a:cs typeface="Open Sans" panose="020B0606030504020204" pitchFamily="34" charset="0"/>
              </a:rPr>
              <a:t>Design</a:t>
            </a:r>
            <a:r>
              <a:rPr sz="1400" b="1" spc="-30" dirty="0">
                <a:latin typeface="Open Sans" panose="020B0606030504020204" pitchFamily="34" charset="0"/>
                <a:ea typeface="Open Sans" panose="020B0606030504020204" pitchFamily="34" charset="0"/>
                <a:cs typeface="Open Sans" panose="020B0606030504020204" pitchFamily="34" charset="0"/>
              </a:rPr>
              <a:t> </a:t>
            </a:r>
            <a:r>
              <a:rPr sz="1400" b="1" dirty="0">
                <a:latin typeface="Open Sans" panose="020B0606030504020204" pitchFamily="34" charset="0"/>
                <a:ea typeface="Open Sans" panose="020B0606030504020204" pitchFamily="34" charset="0"/>
                <a:cs typeface="Open Sans" panose="020B0606030504020204" pitchFamily="34" charset="0"/>
              </a:rPr>
              <a:t>approval</a:t>
            </a:r>
            <a:r>
              <a:rPr sz="1400" b="1" spc="-80" dirty="0">
                <a:latin typeface="Open Sans" panose="020B0606030504020204" pitchFamily="34" charset="0"/>
                <a:ea typeface="Open Sans" panose="020B0606030504020204" pitchFamily="34" charset="0"/>
                <a:cs typeface="Open Sans" panose="020B0606030504020204" pitchFamily="34" charset="0"/>
              </a:rPr>
              <a:t> </a:t>
            </a:r>
            <a:r>
              <a:rPr sz="1400" b="1" spc="-25" dirty="0">
                <a:latin typeface="Open Sans" panose="020B0606030504020204" pitchFamily="34" charset="0"/>
                <a:ea typeface="Open Sans" panose="020B0606030504020204" pitchFamily="34" charset="0"/>
                <a:cs typeface="Open Sans" panose="020B0606030504020204" pitchFamily="34" charset="0"/>
              </a:rPr>
              <a:t>and </a:t>
            </a:r>
            <a:r>
              <a:rPr sz="1400" b="1" dirty="0">
                <a:latin typeface="Open Sans" panose="020B0606030504020204" pitchFamily="34" charset="0"/>
                <a:ea typeface="Open Sans" panose="020B0606030504020204" pitchFamily="34" charset="0"/>
                <a:cs typeface="Open Sans" panose="020B0606030504020204" pitchFamily="34" charset="0"/>
              </a:rPr>
              <a:t>sample</a:t>
            </a:r>
            <a:r>
              <a:rPr sz="1400" b="1" spc="-35" dirty="0">
                <a:latin typeface="Open Sans" panose="020B0606030504020204" pitchFamily="34" charset="0"/>
                <a:ea typeface="Open Sans" panose="020B0606030504020204" pitchFamily="34" charset="0"/>
                <a:cs typeface="Open Sans" panose="020B0606030504020204" pitchFamily="34" charset="0"/>
              </a:rPr>
              <a:t> </a:t>
            </a:r>
            <a:r>
              <a:rPr sz="1400" b="1" spc="-10" dirty="0">
                <a:latin typeface="Open Sans" panose="020B0606030504020204" pitchFamily="34" charset="0"/>
                <a:ea typeface="Open Sans" panose="020B0606030504020204" pitchFamily="34" charset="0"/>
                <a:cs typeface="Open Sans" panose="020B0606030504020204" pitchFamily="34" charset="0"/>
              </a:rPr>
              <a:t>shipment</a:t>
            </a:r>
            <a:endParaRPr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5" name="object 27">
            <a:extLst>
              <a:ext uri="{FF2B5EF4-FFF2-40B4-BE49-F238E27FC236}">
                <a16:creationId xmlns:a16="http://schemas.microsoft.com/office/drawing/2014/main" id="{4934FCA9-6FC5-9364-4D2E-429794C6C8E6}"/>
              </a:ext>
            </a:extLst>
          </p:cNvPr>
          <p:cNvGrpSpPr/>
          <p:nvPr/>
        </p:nvGrpSpPr>
        <p:grpSpPr>
          <a:xfrm>
            <a:off x="4943938" y="1469279"/>
            <a:ext cx="688453" cy="682292"/>
            <a:chOff x="4953000" y="1838261"/>
            <a:chExt cx="690880" cy="690880"/>
          </a:xfrm>
        </p:grpSpPr>
        <p:pic>
          <p:nvPicPr>
            <p:cNvPr id="96" name="object 28">
              <a:extLst>
                <a:ext uri="{FF2B5EF4-FFF2-40B4-BE49-F238E27FC236}">
                  <a16:creationId xmlns:a16="http://schemas.microsoft.com/office/drawing/2014/main" id="{D3DA5519-0769-2450-0B74-CF10BC927F19}"/>
                </a:ext>
              </a:extLst>
            </p:cNvPr>
            <p:cNvPicPr/>
            <p:nvPr/>
          </p:nvPicPr>
          <p:blipFill>
            <a:blip r:embed="rId4" cstate="print"/>
            <a:stretch>
              <a:fillRect/>
            </a:stretch>
          </p:blipFill>
          <p:spPr>
            <a:xfrm>
              <a:off x="4953000" y="1838261"/>
              <a:ext cx="690562" cy="690562"/>
            </a:xfrm>
            <a:prstGeom prst="rect">
              <a:avLst/>
            </a:prstGeom>
          </p:spPr>
        </p:pic>
        <p:pic>
          <p:nvPicPr>
            <p:cNvPr id="97" name="object 29">
              <a:extLst>
                <a:ext uri="{FF2B5EF4-FFF2-40B4-BE49-F238E27FC236}">
                  <a16:creationId xmlns:a16="http://schemas.microsoft.com/office/drawing/2014/main" id="{AC6E6ED1-43CB-AEA1-AFF6-02AE44C6BE43}"/>
                </a:ext>
              </a:extLst>
            </p:cNvPr>
            <p:cNvPicPr/>
            <p:nvPr/>
          </p:nvPicPr>
          <p:blipFill>
            <a:blip r:embed="rId8" cstate="print"/>
            <a:stretch>
              <a:fillRect/>
            </a:stretch>
          </p:blipFill>
          <p:spPr>
            <a:xfrm>
              <a:off x="5019675" y="1914461"/>
              <a:ext cx="547687" cy="614362"/>
            </a:xfrm>
            <a:prstGeom prst="rect">
              <a:avLst/>
            </a:prstGeom>
          </p:spPr>
        </p:pic>
        <p:sp>
          <p:nvSpPr>
            <p:cNvPr id="98" name="object 30">
              <a:extLst>
                <a:ext uri="{FF2B5EF4-FFF2-40B4-BE49-F238E27FC236}">
                  <a16:creationId xmlns:a16="http://schemas.microsoft.com/office/drawing/2014/main" id="{F6E95770-53BC-9A93-9282-A88538191D30}"/>
                </a:ext>
              </a:extLst>
            </p:cNvPr>
            <p:cNvSpPr/>
            <p:nvPr/>
          </p:nvSpPr>
          <p:spPr>
            <a:xfrm>
              <a:off x="4991100" y="1876424"/>
              <a:ext cx="561975" cy="561975"/>
            </a:xfrm>
            <a:custGeom>
              <a:avLst/>
              <a:gdLst/>
              <a:ahLst/>
              <a:cxnLst/>
              <a:rect l="l" t="t" r="r" b="b"/>
              <a:pathLst>
                <a:path w="561975" h="561975">
                  <a:moveTo>
                    <a:pt x="281050" y="0"/>
                  </a:moveTo>
                  <a:lnTo>
                    <a:pt x="235469" y="3679"/>
                  </a:lnTo>
                  <a:lnTo>
                    <a:pt x="192227" y="14329"/>
                  </a:lnTo>
                  <a:lnTo>
                    <a:pt x="151903" y="31371"/>
                  </a:lnTo>
                  <a:lnTo>
                    <a:pt x="115077" y="54225"/>
                  </a:lnTo>
                  <a:lnTo>
                    <a:pt x="82327" y="82311"/>
                  </a:lnTo>
                  <a:lnTo>
                    <a:pt x="54234" y="115049"/>
                  </a:lnTo>
                  <a:lnTo>
                    <a:pt x="31375" y="151859"/>
                  </a:lnTo>
                  <a:lnTo>
                    <a:pt x="14330" y="192162"/>
                  </a:lnTo>
                  <a:lnTo>
                    <a:pt x="3679" y="235376"/>
                  </a:lnTo>
                  <a:lnTo>
                    <a:pt x="0" y="280924"/>
                  </a:lnTo>
                  <a:lnTo>
                    <a:pt x="3679" y="326505"/>
                  </a:lnTo>
                  <a:lnTo>
                    <a:pt x="14330" y="369747"/>
                  </a:lnTo>
                  <a:lnTo>
                    <a:pt x="31375" y="410071"/>
                  </a:lnTo>
                  <a:lnTo>
                    <a:pt x="54234" y="446897"/>
                  </a:lnTo>
                  <a:lnTo>
                    <a:pt x="82327" y="479647"/>
                  </a:lnTo>
                  <a:lnTo>
                    <a:pt x="115077" y="507740"/>
                  </a:lnTo>
                  <a:lnTo>
                    <a:pt x="151903" y="530599"/>
                  </a:lnTo>
                  <a:lnTo>
                    <a:pt x="192227" y="547644"/>
                  </a:lnTo>
                  <a:lnTo>
                    <a:pt x="235469" y="558295"/>
                  </a:lnTo>
                  <a:lnTo>
                    <a:pt x="281050" y="561975"/>
                  </a:lnTo>
                  <a:lnTo>
                    <a:pt x="326598" y="558295"/>
                  </a:lnTo>
                  <a:lnTo>
                    <a:pt x="369812" y="547644"/>
                  </a:lnTo>
                  <a:lnTo>
                    <a:pt x="410115" y="530599"/>
                  </a:lnTo>
                  <a:lnTo>
                    <a:pt x="446925" y="507740"/>
                  </a:lnTo>
                  <a:lnTo>
                    <a:pt x="479663" y="479647"/>
                  </a:lnTo>
                  <a:lnTo>
                    <a:pt x="507749" y="446897"/>
                  </a:lnTo>
                  <a:lnTo>
                    <a:pt x="530603" y="410071"/>
                  </a:lnTo>
                  <a:lnTo>
                    <a:pt x="547645" y="369747"/>
                  </a:lnTo>
                  <a:lnTo>
                    <a:pt x="558295" y="326505"/>
                  </a:lnTo>
                  <a:lnTo>
                    <a:pt x="561975" y="280924"/>
                  </a:lnTo>
                  <a:lnTo>
                    <a:pt x="558295" y="235376"/>
                  </a:lnTo>
                  <a:lnTo>
                    <a:pt x="547645" y="192162"/>
                  </a:lnTo>
                  <a:lnTo>
                    <a:pt x="530603" y="151859"/>
                  </a:lnTo>
                  <a:lnTo>
                    <a:pt x="507749" y="115049"/>
                  </a:lnTo>
                  <a:lnTo>
                    <a:pt x="479663" y="82311"/>
                  </a:lnTo>
                  <a:lnTo>
                    <a:pt x="446925" y="54225"/>
                  </a:lnTo>
                  <a:lnTo>
                    <a:pt x="410115" y="31371"/>
                  </a:lnTo>
                  <a:lnTo>
                    <a:pt x="369812" y="14329"/>
                  </a:lnTo>
                  <a:lnTo>
                    <a:pt x="326598" y="3679"/>
                  </a:lnTo>
                  <a:lnTo>
                    <a:pt x="281050" y="0"/>
                  </a:lnTo>
                  <a:close/>
                </a:path>
              </a:pathLst>
            </a:custGeom>
            <a:solidFill>
              <a:srgbClr val="DF4484"/>
            </a:solidFill>
          </p:spPr>
          <p:txBody>
            <a:bodyPr wrap="square" lIns="0" tIns="0" rIns="0" bIns="0" rtlCol="0"/>
            <a:lstStyle/>
            <a:p>
              <a:endParaRPr sz="9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9" name="object 31">
            <a:extLst>
              <a:ext uri="{FF2B5EF4-FFF2-40B4-BE49-F238E27FC236}">
                <a16:creationId xmlns:a16="http://schemas.microsoft.com/office/drawing/2014/main" id="{B17EC1FB-DB32-889B-4E1B-082CE799FB79}"/>
              </a:ext>
            </a:extLst>
          </p:cNvPr>
          <p:cNvSpPr txBox="1"/>
          <p:nvPr/>
        </p:nvSpPr>
        <p:spPr>
          <a:xfrm>
            <a:off x="5182492" y="1641483"/>
            <a:ext cx="170848" cy="351378"/>
          </a:xfrm>
          <a:prstGeom prst="rect">
            <a:avLst/>
          </a:prstGeom>
        </p:spPr>
        <p:txBody>
          <a:bodyPr vert="horz" wrap="square" lIns="0" tIns="12700" rIns="0" bIns="0" rtlCol="0">
            <a:spAutoFit/>
          </a:bodyPr>
          <a:lstStyle/>
          <a:p>
            <a:pPr marL="12700">
              <a:spcBef>
                <a:spcPts val="100"/>
              </a:spcBef>
            </a:pPr>
            <a:r>
              <a:rPr sz="2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3</a:t>
            </a:r>
            <a:endParaRPr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0" name="object 32">
            <a:extLst>
              <a:ext uri="{FF2B5EF4-FFF2-40B4-BE49-F238E27FC236}">
                <a16:creationId xmlns:a16="http://schemas.microsoft.com/office/drawing/2014/main" id="{ED53CAD5-E5BC-C447-97A7-87D01A686990}"/>
              </a:ext>
            </a:extLst>
          </p:cNvPr>
          <p:cNvGrpSpPr/>
          <p:nvPr/>
        </p:nvGrpSpPr>
        <p:grpSpPr>
          <a:xfrm>
            <a:off x="7136485" y="1657474"/>
            <a:ext cx="2083710" cy="1500667"/>
            <a:chOff x="7153275" y="2028825"/>
            <a:chExt cx="2091055" cy="1519555"/>
          </a:xfrm>
        </p:grpSpPr>
        <p:pic>
          <p:nvPicPr>
            <p:cNvPr id="101" name="object 33">
              <a:extLst>
                <a:ext uri="{FF2B5EF4-FFF2-40B4-BE49-F238E27FC236}">
                  <a16:creationId xmlns:a16="http://schemas.microsoft.com/office/drawing/2014/main" id="{AB47921D-144F-20F4-5E4D-F123E53B049E}"/>
                </a:ext>
              </a:extLst>
            </p:cNvPr>
            <p:cNvPicPr/>
            <p:nvPr/>
          </p:nvPicPr>
          <p:blipFill>
            <a:blip r:embed="rId3" cstate="print"/>
            <a:stretch>
              <a:fillRect/>
            </a:stretch>
          </p:blipFill>
          <p:spPr>
            <a:xfrm>
              <a:off x="7153275" y="2028825"/>
              <a:ext cx="2090801" cy="1519174"/>
            </a:xfrm>
            <a:prstGeom prst="rect">
              <a:avLst/>
            </a:prstGeom>
          </p:spPr>
        </p:pic>
        <p:sp>
          <p:nvSpPr>
            <p:cNvPr id="102" name="object 34">
              <a:extLst>
                <a:ext uri="{FF2B5EF4-FFF2-40B4-BE49-F238E27FC236}">
                  <a16:creationId xmlns:a16="http://schemas.microsoft.com/office/drawing/2014/main" id="{312474BB-677B-CB03-47C6-B58250164CAF}"/>
                </a:ext>
              </a:extLst>
            </p:cNvPr>
            <p:cNvSpPr/>
            <p:nvPr/>
          </p:nvSpPr>
          <p:spPr>
            <a:xfrm>
              <a:off x="7191375" y="2066925"/>
              <a:ext cx="1962150" cy="1390650"/>
            </a:xfrm>
            <a:custGeom>
              <a:avLst/>
              <a:gdLst/>
              <a:ahLst/>
              <a:cxnLst/>
              <a:rect l="l" t="t" r="r" b="b"/>
              <a:pathLst>
                <a:path w="1962150" h="1390650">
                  <a:moveTo>
                    <a:pt x="1962150" y="0"/>
                  </a:moveTo>
                  <a:lnTo>
                    <a:pt x="0" y="0"/>
                  </a:lnTo>
                  <a:lnTo>
                    <a:pt x="0" y="1390650"/>
                  </a:lnTo>
                  <a:lnTo>
                    <a:pt x="1962150" y="1390650"/>
                  </a:lnTo>
                  <a:lnTo>
                    <a:pt x="1962150" y="0"/>
                  </a:lnTo>
                  <a:close/>
                </a:path>
              </a:pathLst>
            </a:custGeom>
            <a:solidFill>
              <a:srgbClr val="F1F1F1"/>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103" name="object 35">
            <a:extLst>
              <a:ext uri="{FF2B5EF4-FFF2-40B4-BE49-F238E27FC236}">
                <a16:creationId xmlns:a16="http://schemas.microsoft.com/office/drawing/2014/main" id="{99B361CE-A536-7132-0D03-EB57894E87FA}"/>
              </a:ext>
            </a:extLst>
          </p:cNvPr>
          <p:cNvSpPr txBox="1"/>
          <p:nvPr/>
        </p:nvSpPr>
        <p:spPr>
          <a:xfrm>
            <a:off x="7350994" y="2198603"/>
            <a:ext cx="1588252" cy="454163"/>
          </a:xfrm>
          <a:prstGeom prst="rect">
            <a:avLst/>
          </a:prstGeom>
        </p:spPr>
        <p:txBody>
          <a:bodyPr vert="horz" wrap="square" lIns="0" tIns="26034" rIns="0" bIns="0" rtlCol="0">
            <a:spAutoFit/>
          </a:bodyPr>
          <a:lstStyle/>
          <a:p>
            <a:pPr marL="12700" marR="5080" indent="57150">
              <a:lnSpc>
                <a:spcPts val="1650"/>
              </a:lnSpc>
              <a:spcBef>
                <a:spcPts val="204"/>
              </a:spcBef>
            </a:pPr>
            <a:r>
              <a:rPr sz="1400" b="1" dirty="0">
                <a:latin typeface="Open Sans" panose="020B0606030504020204" pitchFamily="34" charset="0"/>
                <a:ea typeface="Open Sans" panose="020B0606030504020204" pitchFamily="34" charset="0"/>
                <a:cs typeface="Open Sans" panose="020B0606030504020204" pitchFamily="34" charset="0"/>
              </a:rPr>
              <a:t>Assay</a:t>
            </a:r>
            <a:r>
              <a:rPr sz="1400" b="1" spc="-80" dirty="0">
                <a:latin typeface="Open Sans" panose="020B0606030504020204" pitchFamily="34" charset="0"/>
                <a:ea typeface="Open Sans" panose="020B0606030504020204" pitchFamily="34" charset="0"/>
                <a:cs typeface="Open Sans" panose="020B0606030504020204" pitchFamily="34" charset="0"/>
              </a:rPr>
              <a:t> </a:t>
            </a:r>
            <a:r>
              <a:rPr sz="1400" b="1" spc="-10" dirty="0">
                <a:latin typeface="Open Sans" panose="020B0606030504020204" pitchFamily="34" charset="0"/>
                <a:ea typeface="Open Sans" panose="020B0606030504020204" pitchFamily="34" charset="0"/>
                <a:cs typeface="Open Sans" panose="020B0606030504020204" pitchFamily="34" charset="0"/>
              </a:rPr>
              <a:t>execution </a:t>
            </a:r>
            <a:r>
              <a:rPr sz="1400" b="1" dirty="0">
                <a:latin typeface="Open Sans" panose="020B0606030504020204" pitchFamily="34" charset="0"/>
                <a:ea typeface="Open Sans" panose="020B0606030504020204" pitchFamily="34" charset="0"/>
                <a:cs typeface="Open Sans" panose="020B0606030504020204" pitchFamily="34" charset="0"/>
              </a:rPr>
              <a:t>and</a:t>
            </a:r>
            <a:r>
              <a:rPr sz="1400" b="1" spc="-45" dirty="0">
                <a:latin typeface="Open Sans" panose="020B0606030504020204" pitchFamily="34" charset="0"/>
                <a:ea typeface="Open Sans" panose="020B0606030504020204" pitchFamily="34" charset="0"/>
                <a:cs typeface="Open Sans" panose="020B0606030504020204" pitchFamily="34" charset="0"/>
              </a:rPr>
              <a:t> </a:t>
            </a:r>
            <a:r>
              <a:rPr sz="1400" b="1" dirty="0">
                <a:latin typeface="Open Sans" panose="020B0606030504020204" pitchFamily="34" charset="0"/>
                <a:ea typeface="Open Sans" panose="020B0606030504020204" pitchFamily="34" charset="0"/>
                <a:cs typeface="Open Sans" panose="020B0606030504020204" pitchFamily="34" charset="0"/>
              </a:rPr>
              <a:t>data</a:t>
            </a:r>
            <a:r>
              <a:rPr sz="1400" b="1" spc="-5" dirty="0">
                <a:latin typeface="Open Sans" panose="020B0606030504020204" pitchFamily="34" charset="0"/>
                <a:ea typeface="Open Sans" panose="020B0606030504020204" pitchFamily="34" charset="0"/>
                <a:cs typeface="Open Sans" panose="020B0606030504020204" pitchFamily="34" charset="0"/>
              </a:rPr>
              <a:t> </a:t>
            </a:r>
            <a:r>
              <a:rPr sz="1400" b="1" spc="-10" dirty="0">
                <a:latin typeface="Open Sans" panose="020B0606030504020204" pitchFamily="34" charset="0"/>
                <a:ea typeface="Open Sans" panose="020B0606030504020204" pitchFamily="34" charset="0"/>
                <a:cs typeface="Open Sans" panose="020B0606030504020204" pitchFamily="34" charset="0"/>
              </a:rPr>
              <a:t>analysis</a:t>
            </a:r>
            <a:endParaRPr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4" name="object 36">
            <a:extLst>
              <a:ext uri="{FF2B5EF4-FFF2-40B4-BE49-F238E27FC236}">
                <a16:creationId xmlns:a16="http://schemas.microsoft.com/office/drawing/2014/main" id="{DB690DD5-4761-2F6D-29C1-2BBDBA72BEB5}"/>
              </a:ext>
            </a:extLst>
          </p:cNvPr>
          <p:cNvGrpSpPr/>
          <p:nvPr/>
        </p:nvGrpSpPr>
        <p:grpSpPr>
          <a:xfrm>
            <a:off x="6937162" y="1469279"/>
            <a:ext cx="688453" cy="691699"/>
            <a:chOff x="6953250" y="1838261"/>
            <a:chExt cx="690880" cy="700405"/>
          </a:xfrm>
        </p:grpSpPr>
        <p:pic>
          <p:nvPicPr>
            <p:cNvPr id="105" name="object 37">
              <a:extLst>
                <a:ext uri="{FF2B5EF4-FFF2-40B4-BE49-F238E27FC236}">
                  <a16:creationId xmlns:a16="http://schemas.microsoft.com/office/drawing/2014/main" id="{A1E28E35-4CA9-0CA8-3308-5BE481595666}"/>
                </a:ext>
              </a:extLst>
            </p:cNvPr>
            <p:cNvPicPr/>
            <p:nvPr/>
          </p:nvPicPr>
          <p:blipFill>
            <a:blip r:embed="rId6" cstate="print"/>
            <a:stretch>
              <a:fillRect/>
            </a:stretch>
          </p:blipFill>
          <p:spPr>
            <a:xfrm>
              <a:off x="6953250" y="1838261"/>
              <a:ext cx="690562" cy="700087"/>
            </a:xfrm>
            <a:prstGeom prst="rect">
              <a:avLst/>
            </a:prstGeom>
          </p:spPr>
        </p:pic>
        <p:pic>
          <p:nvPicPr>
            <p:cNvPr id="106" name="object 38">
              <a:extLst>
                <a:ext uri="{FF2B5EF4-FFF2-40B4-BE49-F238E27FC236}">
                  <a16:creationId xmlns:a16="http://schemas.microsoft.com/office/drawing/2014/main" id="{87A3A084-8A6C-3584-FB9A-33C1BD5E94BC}"/>
                </a:ext>
              </a:extLst>
            </p:cNvPr>
            <p:cNvPicPr/>
            <p:nvPr/>
          </p:nvPicPr>
          <p:blipFill>
            <a:blip r:embed="rId9" cstate="print"/>
            <a:stretch>
              <a:fillRect/>
            </a:stretch>
          </p:blipFill>
          <p:spPr>
            <a:xfrm>
              <a:off x="7019925" y="1914461"/>
              <a:ext cx="547687" cy="614362"/>
            </a:xfrm>
            <a:prstGeom prst="rect">
              <a:avLst/>
            </a:prstGeom>
          </p:spPr>
        </p:pic>
        <p:sp>
          <p:nvSpPr>
            <p:cNvPr id="107" name="object 39">
              <a:extLst>
                <a:ext uri="{FF2B5EF4-FFF2-40B4-BE49-F238E27FC236}">
                  <a16:creationId xmlns:a16="http://schemas.microsoft.com/office/drawing/2014/main" id="{9CE5998B-C00A-4361-7AD1-EF4E3363315C}"/>
                </a:ext>
              </a:extLst>
            </p:cNvPr>
            <p:cNvSpPr/>
            <p:nvPr/>
          </p:nvSpPr>
          <p:spPr>
            <a:xfrm>
              <a:off x="6991350" y="1876424"/>
              <a:ext cx="561975" cy="571500"/>
            </a:xfrm>
            <a:custGeom>
              <a:avLst/>
              <a:gdLst/>
              <a:ahLst/>
              <a:cxnLst/>
              <a:rect l="l" t="t" r="r" b="b"/>
              <a:pathLst>
                <a:path w="561975" h="571500">
                  <a:moveTo>
                    <a:pt x="281050" y="0"/>
                  </a:moveTo>
                  <a:lnTo>
                    <a:pt x="235469" y="3738"/>
                  </a:lnTo>
                  <a:lnTo>
                    <a:pt x="192227" y="14563"/>
                  </a:lnTo>
                  <a:lnTo>
                    <a:pt x="151903" y="31886"/>
                  </a:lnTo>
                  <a:lnTo>
                    <a:pt x="115077" y="55120"/>
                  </a:lnTo>
                  <a:lnTo>
                    <a:pt x="82327" y="83677"/>
                  </a:lnTo>
                  <a:lnTo>
                    <a:pt x="54234" y="116970"/>
                  </a:lnTo>
                  <a:lnTo>
                    <a:pt x="31375" y="154411"/>
                  </a:lnTo>
                  <a:lnTo>
                    <a:pt x="14330" y="195413"/>
                  </a:lnTo>
                  <a:lnTo>
                    <a:pt x="3679" y="239388"/>
                  </a:lnTo>
                  <a:lnTo>
                    <a:pt x="0" y="285750"/>
                  </a:lnTo>
                  <a:lnTo>
                    <a:pt x="3679" y="332111"/>
                  </a:lnTo>
                  <a:lnTo>
                    <a:pt x="14330" y="376086"/>
                  </a:lnTo>
                  <a:lnTo>
                    <a:pt x="31375" y="417088"/>
                  </a:lnTo>
                  <a:lnTo>
                    <a:pt x="54234" y="454529"/>
                  </a:lnTo>
                  <a:lnTo>
                    <a:pt x="82327" y="487822"/>
                  </a:lnTo>
                  <a:lnTo>
                    <a:pt x="115077" y="516379"/>
                  </a:lnTo>
                  <a:lnTo>
                    <a:pt x="151903" y="539613"/>
                  </a:lnTo>
                  <a:lnTo>
                    <a:pt x="192227" y="556936"/>
                  </a:lnTo>
                  <a:lnTo>
                    <a:pt x="235469" y="567761"/>
                  </a:lnTo>
                  <a:lnTo>
                    <a:pt x="281050" y="571500"/>
                  </a:lnTo>
                  <a:lnTo>
                    <a:pt x="326598" y="567761"/>
                  </a:lnTo>
                  <a:lnTo>
                    <a:pt x="369812" y="556936"/>
                  </a:lnTo>
                  <a:lnTo>
                    <a:pt x="410115" y="539613"/>
                  </a:lnTo>
                  <a:lnTo>
                    <a:pt x="446925" y="516379"/>
                  </a:lnTo>
                  <a:lnTo>
                    <a:pt x="479663" y="487822"/>
                  </a:lnTo>
                  <a:lnTo>
                    <a:pt x="507749" y="454529"/>
                  </a:lnTo>
                  <a:lnTo>
                    <a:pt x="530603" y="417088"/>
                  </a:lnTo>
                  <a:lnTo>
                    <a:pt x="547645" y="376086"/>
                  </a:lnTo>
                  <a:lnTo>
                    <a:pt x="558295" y="332111"/>
                  </a:lnTo>
                  <a:lnTo>
                    <a:pt x="561975" y="285750"/>
                  </a:lnTo>
                  <a:lnTo>
                    <a:pt x="558295" y="239388"/>
                  </a:lnTo>
                  <a:lnTo>
                    <a:pt x="547645" y="195413"/>
                  </a:lnTo>
                  <a:lnTo>
                    <a:pt x="530603" y="154411"/>
                  </a:lnTo>
                  <a:lnTo>
                    <a:pt x="507749" y="116970"/>
                  </a:lnTo>
                  <a:lnTo>
                    <a:pt x="479663" y="83677"/>
                  </a:lnTo>
                  <a:lnTo>
                    <a:pt x="446925" y="55120"/>
                  </a:lnTo>
                  <a:lnTo>
                    <a:pt x="410115" y="31886"/>
                  </a:lnTo>
                  <a:lnTo>
                    <a:pt x="369812" y="14563"/>
                  </a:lnTo>
                  <a:lnTo>
                    <a:pt x="326598" y="3738"/>
                  </a:lnTo>
                  <a:lnTo>
                    <a:pt x="281050" y="0"/>
                  </a:lnTo>
                  <a:close/>
                </a:path>
              </a:pathLst>
            </a:custGeom>
            <a:solidFill>
              <a:srgbClr val="8DB8CC"/>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108" name="object 40">
            <a:extLst>
              <a:ext uri="{FF2B5EF4-FFF2-40B4-BE49-F238E27FC236}">
                <a16:creationId xmlns:a16="http://schemas.microsoft.com/office/drawing/2014/main" id="{4CE6589A-CC88-6050-6DB2-604D9B6D963F}"/>
              </a:ext>
            </a:extLst>
          </p:cNvPr>
          <p:cNvSpPr txBox="1"/>
          <p:nvPr/>
        </p:nvSpPr>
        <p:spPr>
          <a:xfrm>
            <a:off x="7177615" y="1645245"/>
            <a:ext cx="170848" cy="351378"/>
          </a:xfrm>
          <a:prstGeom prst="rect">
            <a:avLst/>
          </a:prstGeom>
        </p:spPr>
        <p:txBody>
          <a:bodyPr vert="horz" wrap="square" lIns="0" tIns="12700" rIns="0" bIns="0" rtlCol="0">
            <a:spAutoFit/>
          </a:bodyPr>
          <a:lstStyle/>
          <a:p>
            <a:pPr marL="12700">
              <a:spcBef>
                <a:spcPts val="100"/>
              </a:spcBef>
            </a:pPr>
            <a:r>
              <a:rPr sz="2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endParaRPr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9" name="object 41">
            <a:extLst>
              <a:ext uri="{FF2B5EF4-FFF2-40B4-BE49-F238E27FC236}">
                <a16:creationId xmlns:a16="http://schemas.microsoft.com/office/drawing/2014/main" id="{6526C01C-3293-81F6-A468-9C0BC499CCFB}"/>
              </a:ext>
            </a:extLst>
          </p:cNvPr>
          <p:cNvGrpSpPr/>
          <p:nvPr/>
        </p:nvGrpSpPr>
        <p:grpSpPr>
          <a:xfrm>
            <a:off x="9215133" y="1657474"/>
            <a:ext cx="2074219" cy="1500667"/>
            <a:chOff x="9239250" y="2028825"/>
            <a:chExt cx="2081530" cy="1519555"/>
          </a:xfrm>
        </p:grpSpPr>
        <p:pic>
          <p:nvPicPr>
            <p:cNvPr id="110" name="object 42">
              <a:extLst>
                <a:ext uri="{FF2B5EF4-FFF2-40B4-BE49-F238E27FC236}">
                  <a16:creationId xmlns:a16="http://schemas.microsoft.com/office/drawing/2014/main" id="{FF342855-74C8-997C-0A6F-12163F1FBCC2}"/>
                </a:ext>
              </a:extLst>
            </p:cNvPr>
            <p:cNvPicPr/>
            <p:nvPr/>
          </p:nvPicPr>
          <p:blipFill>
            <a:blip r:embed="rId10" cstate="print"/>
            <a:stretch>
              <a:fillRect/>
            </a:stretch>
          </p:blipFill>
          <p:spPr>
            <a:xfrm>
              <a:off x="9239250" y="2028825"/>
              <a:ext cx="2081276" cy="1519174"/>
            </a:xfrm>
            <a:prstGeom prst="rect">
              <a:avLst/>
            </a:prstGeom>
          </p:spPr>
        </p:pic>
        <p:sp>
          <p:nvSpPr>
            <p:cNvPr id="111" name="object 43">
              <a:extLst>
                <a:ext uri="{FF2B5EF4-FFF2-40B4-BE49-F238E27FC236}">
                  <a16:creationId xmlns:a16="http://schemas.microsoft.com/office/drawing/2014/main" id="{F9EC4446-0E27-6E3F-DFEC-44E56C183436}"/>
                </a:ext>
              </a:extLst>
            </p:cNvPr>
            <p:cNvSpPr/>
            <p:nvPr/>
          </p:nvSpPr>
          <p:spPr>
            <a:xfrm>
              <a:off x="9277350" y="2066925"/>
              <a:ext cx="1952625" cy="1390650"/>
            </a:xfrm>
            <a:custGeom>
              <a:avLst/>
              <a:gdLst/>
              <a:ahLst/>
              <a:cxnLst/>
              <a:rect l="l" t="t" r="r" b="b"/>
              <a:pathLst>
                <a:path w="1952625" h="1390650">
                  <a:moveTo>
                    <a:pt x="1952625" y="0"/>
                  </a:moveTo>
                  <a:lnTo>
                    <a:pt x="0" y="0"/>
                  </a:lnTo>
                  <a:lnTo>
                    <a:pt x="0" y="1390650"/>
                  </a:lnTo>
                  <a:lnTo>
                    <a:pt x="1952625" y="1390650"/>
                  </a:lnTo>
                  <a:lnTo>
                    <a:pt x="1952625" y="0"/>
                  </a:lnTo>
                  <a:close/>
                </a:path>
              </a:pathLst>
            </a:custGeom>
            <a:solidFill>
              <a:srgbClr val="F1F1F1"/>
            </a:solidFill>
          </p:spPr>
          <p:txBody>
            <a:bodyPr wrap="square" lIns="0" tIns="0" rIns="0" bIns="0" rtlCol="0"/>
            <a:lstStyle/>
            <a:p>
              <a:endParaRP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112" name="object 44">
            <a:extLst>
              <a:ext uri="{FF2B5EF4-FFF2-40B4-BE49-F238E27FC236}">
                <a16:creationId xmlns:a16="http://schemas.microsoft.com/office/drawing/2014/main" id="{E3DF9B3D-1BCB-FB0D-F8C1-53A125A559DB}"/>
              </a:ext>
            </a:extLst>
          </p:cNvPr>
          <p:cNvSpPr txBox="1"/>
          <p:nvPr/>
        </p:nvSpPr>
        <p:spPr>
          <a:xfrm>
            <a:off x="9486971" y="2215536"/>
            <a:ext cx="1490806" cy="454163"/>
          </a:xfrm>
          <a:prstGeom prst="rect">
            <a:avLst/>
          </a:prstGeom>
        </p:spPr>
        <p:txBody>
          <a:bodyPr vert="horz" wrap="square" lIns="0" tIns="26034" rIns="0" bIns="0" rtlCol="0">
            <a:spAutoFit/>
          </a:bodyPr>
          <a:lstStyle/>
          <a:p>
            <a:pPr marL="269875" marR="5080" indent="-257810">
              <a:lnSpc>
                <a:spcPts val="1650"/>
              </a:lnSpc>
              <a:spcBef>
                <a:spcPts val="204"/>
              </a:spcBef>
            </a:pPr>
            <a:r>
              <a:rPr sz="1400" b="1" dirty="0">
                <a:latin typeface="Open Sans" panose="020B0606030504020204" pitchFamily="34" charset="0"/>
                <a:ea typeface="Open Sans" panose="020B0606030504020204" pitchFamily="34" charset="0"/>
                <a:cs typeface="Open Sans" panose="020B0606030504020204" pitchFamily="34" charset="0"/>
              </a:rPr>
              <a:t>Data review</a:t>
            </a:r>
            <a:r>
              <a:rPr sz="1400" b="1" spc="-35" dirty="0">
                <a:latin typeface="Open Sans" panose="020B0606030504020204" pitchFamily="34" charset="0"/>
                <a:ea typeface="Open Sans" panose="020B0606030504020204" pitchFamily="34" charset="0"/>
                <a:cs typeface="Open Sans" panose="020B0606030504020204" pitchFamily="34" charset="0"/>
              </a:rPr>
              <a:t> </a:t>
            </a:r>
            <a:r>
              <a:rPr sz="1400" b="1" spc="-25" dirty="0">
                <a:latin typeface="Open Sans" panose="020B0606030504020204" pitchFamily="34" charset="0"/>
                <a:ea typeface="Open Sans" panose="020B0606030504020204" pitchFamily="34" charset="0"/>
                <a:cs typeface="Open Sans" panose="020B0606030504020204" pitchFamily="34" charset="0"/>
              </a:rPr>
              <a:t>and </a:t>
            </a:r>
            <a:r>
              <a:rPr sz="1400" b="1" spc="-10" dirty="0">
                <a:latin typeface="Open Sans" panose="020B0606030504020204" pitchFamily="34" charset="0"/>
                <a:ea typeface="Open Sans" panose="020B0606030504020204" pitchFamily="34" charset="0"/>
                <a:cs typeface="Open Sans" panose="020B0606030504020204" pitchFamily="34" charset="0"/>
              </a:rPr>
              <a:t>discussion</a:t>
            </a:r>
            <a:endParaRPr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13" name="object 45">
            <a:extLst>
              <a:ext uri="{FF2B5EF4-FFF2-40B4-BE49-F238E27FC236}">
                <a16:creationId xmlns:a16="http://schemas.microsoft.com/office/drawing/2014/main" id="{BDB3FB80-0F5F-C8B0-3AAA-D4F4DD3DD077}"/>
              </a:ext>
            </a:extLst>
          </p:cNvPr>
          <p:cNvGrpSpPr/>
          <p:nvPr/>
        </p:nvGrpSpPr>
        <p:grpSpPr>
          <a:xfrm>
            <a:off x="9015811" y="1469279"/>
            <a:ext cx="688453" cy="691699"/>
            <a:chOff x="9039225" y="1838261"/>
            <a:chExt cx="690880" cy="700405"/>
          </a:xfrm>
        </p:grpSpPr>
        <p:pic>
          <p:nvPicPr>
            <p:cNvPr id="114" name="object 46">
              <a:extLst>
                <a:ext uri="{FF2B5EF4-FFF2-40B4-BE49-F238E27FC236}">
                  <a16:creationId xmlns:a16="http://schemas.microsoft.com/office/drawing/2014/main" id="{57C4A8AE-BD4E-7390-E2FF-B0E9E04EF135}"/>
                </a:ext>
              </a:extLst>
            </p:cNvPr>
            <p:cNvPicPr/>
            <p:nvPr/>
          </p:nvPicPr>
          <p:blipFill>
            <a:blip r:embed="rId6" cstate="print"/>
            <a:stretch>
              <a:fillRect/>
            </a:stretch>
          </p:blipFill>
          <p:spPr>
            <a:xfrm>
              <a:off x="9039225" y="1838261"/>
              <a:ext cx="690562" cy="700087"/>
            </a:xfrm>
            <a:prstGeom prst="rect">
              <a:avLst/>
            </a:prstGeom>
          </p:spPr>
        </p:pic>
        <p:pic>
          <p:nvPicPr>
            <p:cNvPr id="115" name="object 47">
              <a:extLst>
                <a:ext uri="{FF2B5EF4-FFF2-40B4-BE49-F238E27FC236}">
                  <a16:creationId xmlns:a16="http://schemas.microsoft.com/office/drawing/2014/main" id="{4B2DB3CB-E7EE-87E2-8AF1-0F424F7D0EAC}"/>
                </a:ext>
              </a:extLst>
            </p:cNvPr>
            <p:cNvPicPr/>
            <p:nvPr/>
          </p:nvPicPr>
          <p:blipFill>
            <a:blip r:embed="rId11" cstate="print"/>
            <a:stretch>
              <a:fillRect/>
            </a:stretch>
          </p:blipFill>
          <p:spPr>
            <a:xfrm>
              <a:off x="9105900" y="1914461"/>
              <a:ext cx="547687" cy="614362"/>
            </a:xfrm>
            <a:prstGeom prst="rect">
              <a:avLst/>
            </a:prstGeom>
          </p:spPr>
        </p:pic>
        <p:sp>
          <p:nvSpPr>
            <p:cNvPr id="116" name="object 48">
              <a:extLst>
                <a:ext uri="{FF2B5EF4-FFF2-40B4-BE49-F238E27FC236}">
                  <a16:creationId xmlns:a16="http://schemas.microsoft.com/office/drawing/2014/main" id="{DC767682-4C9A-32CF-6C1E-BFF2604F134A}"/>
                </a:ext>
              </a:extLst>
            </p:cNvPr>
            <p:cNvSpPr/>
            <p:nvPr/>
          </p:nvSpPr>
          <p:spPr>
            <a:xfrm>
              <a:off x="9077325" y="1876424"/>
              <a:ext cx="561975" cy="571500"/>
            </a:xfrm>
            <a:custGeom>
              <a:avLst/>
              <a:gdLst/>
              <a:ahLst/>
              <a:cxnLst/>
              <a:rect l="l" t="t" r="r" b="b"/>
              <a:pathLst>
                <a:path w="561975" h="571500">
                  <a:moveTo>
                    <a:pt x="281050" y="0"/>
                  </a:moveTo>
                  <a:lnTo>
                    <a:pt x="235469" y="3738"/>
                  </a:lnTo>
                  <a:lnTo>
                    <a:pt x="192227" y="14563"/>
                  </a:lnTo>
                  <a:lnTo>
                    <a:pt x="151903" y="31886"/>
                  </a:lnTo>
                  <a:lnTo>
                    <a:pt x="115077" y="55120"/>
                  </a:lnTo>
                  <a:lnTo>
                    <a:pt x="82327" y="83677"/>
                  </a:lnTo>
                  <a:lnTo>
                    <a:pt x="54234" y="116970"/>
                  </a:lnTo>
                  <a:lnTo>
                    <a:pt x="31375" y="154411"/>
                  </a:lnTo>
                  <a:lnTo>
                    <a:pt x="14330" y="195413"/>
                  </a:lnTo>
                  <a:lnTo>
                    <a:pt x="3679" y="239388"/>
                  </a:lnTo>
                  <a:lnTo>
                    <a:pt x="0" y="285750"/>
                  </a:lnTo>
                  <a:lnTo>
                    <a:pt x="3679" y="332111"/>
                  </a:lnTo>
                  <a:lnTo>
                    <a:pt x="14330" y="376086"/>
                  </a:lnTo>
                  <a:lnTo>
                    <a:pt x="31375" y="417088"/>
                  </a:lnTo>
                  <a:lnTo>
                    <a:pt x="54234" y="454529"/>
                  </a:lnTo>
                  <a:lnTo>
                    <a:pt x="82327" y="487822"/>
                  </a:lnTo>
                  <a:lnTo>
                    <a:pt x="115077" y="516379"/>
                  </a:lnTo>
                  <a:lnTo>
                    <a:pt x="151903" y="539613"/>
                  </a:lnTo>
                  <a:lnTo>
                    <a:pt x="192227" y="556936"/>
                  </a:lnTo>
                  <a:lnTo>
                    <a:pt x="235469" y="567761"/>
                  </a:lnTo>
                  <a:lnTo>
                    <a:pt x="281050" y="571500"/>
                  </a:lnTo>
                  <a:lnTo>
                    <a:pt x="326598" y="567761"/>
                  </a:lnTo>
                  <a:lnTo>
                    <a:pt x="369812" y="556936"/>
                  </a:lnTo>
                  <a:lnTo>
                    <a:pt x="410115" y="539613"/>
                  </a:lnTo>
                  <a:lnTo>
                    <a:pt x="446925" y="516379"/>
                  </a:lnTo>
                  <a:lnTo>
                    <a:pt x="479663" y="487822"/>
                  </a:lnTo>
                  <a:lnTo>
                    <a:pt x="507749" y="454529"/>
                  </a:lnTo>
                  <a:lnTo>
                    <a:pt x="530603" y="417088"/>
                  </a:lnTo>
                  <a:lnTo>
                    <a:pt x="547645" y="376086"/>
                  </a:lnTo>
                  <a:lnTo>
                    <a:pt x="558295" y="332111"/>
                  </a:lnTo>
                  <a:lnTo>
                    <a:pt x="561975" y="285750"/>
                  </a:lnTo>
                  <a:lnTo>
                    <a:pt x="558295" y="239388"/>
                  </a:lnTo>
                  <a:lnTo>
                    <a:pt x="547645" y="195413"/>
                  </a:lnTo>
                  <a:lnTo>
                    <a:pt x="530603" y="154411"/>
                  </a:lnTo>
                  <a:lnTo>
                    <a:pt x="507749" y="116970"/>
                  </a:lnTo>
                  <a:lnTo>
                    <a:pt x="479663" y="83677"/>
                  </a:lnTo>
                  <a:lnTo>
                    <a:pt x="446925" y="55120"/>
                  </a:lnTo>
                  <a:lnTo>
                    <a:pt x="410115" y="31886"/>
                  </a:lnTo>
                  <a:lnTo>
                    <a:pt x="369812" y="14563"/>
                  </a:lnTo>
                  <a:lnTo>
                    <a:pt x="326598" y="3738"/>
                  </a:lnTo>
                  <a:lnTo>
                    <a:pt x="281050" y="0"/>
                  </a:lnTo>
                  <a:close/>
                </a:path>
              </a:pathLst>
            </a:custGeom>
            <a:solidFill>
              <a:srgbClr val="004871"/>
            </a:solidFill>
          </p:spPr>
          <p:txBody>
            <a:bodyPr wrap="square" lIns="0" tIns="0" rIns="0" bIns="0" rtlCol="0"/>
            <a:lstStyle/>
            <a:p>
              <a:endParaRPr sz="15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17" name="object 49">
            <a:extLst>
              <a:ext uri="{FF2B5EF4-FFF2-40B4-BE49-F238E27FC236}">
                <a16:creationId xmlns:a16="http://schemas.microsoft.com/office/drawing/2014/main" id="{214DD69F-3799-6768-FEF5-AC386401AD3C}"/>
              </a:ext>
            </a:extLst>
          </p:cNvPr>
          <p:cNvSpPr txBox="1"/>
          <p:nvPr/>
        </p:nvSpPr>
        <p:spPr>
          <a:xfrm>
            <a:off x="9257528" y="1645245"/>
            <a:ext cx="170848" cy="351378"/>
          </a:xfrm>
          <a:prstGeom prst="rect">
            <a:avLst/>
          </a:prstGeom>
        </p:spPr>
        <p:txBody>
          <a:bodyPr vert="horz" wrap="square" lIns="0" tIns="12700" rIns="0" bIns="0" rtlCol="0">
            <a:spAutoFit/>
          </a:bodyPr>
          <a:lstStyle/>
          <a:p>
            <a:pPr marL="12700">
              <a:spcBef>
                <a:spcPts val="100"/>
              </a:spcBef>
            </a:pPr>
            <a:r>
              <a:rPr sz="2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5</a:t>
            </a:r>
            <a:endParaRPr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A2026927-5B8A-9BA5-4223-04A4A4CA1B49}"/>
              </a:ext>
            </a:extLst>
          </p:cNvPr>
          <p:cNvPicPr>
            <a:picLocks noChangeAspect="1"/>
          </p:cNvPicPr>
          <p:nvPr/>
        </p:nvPicPr>
        <p:blipFill>
          <a:blip r:embed="rId12"/>
          <a:stretch>
            <a:fillRect/>
          </a:stretch>
        </p:blipFill>
        <p:spPr>
          <a:xfrm>
            <a:off x="177253" y="5344188"/>
            <a:ext cx="1816100" cy="825500"/>
          </a:xfrm>
          <a:prstGeom prst="rect">
            <a:avLst/>
          </a:prstGeom>
        </p:spPr>
      </p:pic>
      <p:grpSp>
        <p:nvGrpSpPr>
          <p:cNvPr id="7" name="Group 6">
            <a:extLst>
              <a:ext uri="{FF2B5EF4-FFF2-40B4-BE49-F238E27FC236}">
                <a16:creationId xmlns:a16="http://schemas.microsoft.com/office/drawing/2014/main" id="{D5326FFD-491E-F71D-6F7D-B9302BCA6F34}"/>
              </a:ext>
            </a:extLst>
          </p:cNvPr>
          <p:cNvGrpSpPr/>
          <p:nvPr/>
        </p:nvGrpSpPr>
        <p:grpSpPr>
          <a:xfrm>
            <a:off x="8555545" y="4797790"/>
            <a:ext cx="3046714" cy="1010103"/>
            <a:chOff x="8887714" y="4457857"/>
            <a:chExt cx="3046714" cy="1010103"/>
          </a:xfrm>
        </p:grpSpPr>
        <p:grpSp>
          <p:nvGrpSpPr>
            <p:cNvPr id="118" name="object 50">
              <a:extLst>
                <a:ext uri="{FF2B5EF4-FFF2-40B4-BE49-F238E27FC236}">
                  <a16:creationId xmlns:a16="http://schemas.microsoft.com/office/drawing/2014/main" id="{6728DF9E-FFFB-C6E7-0294-A369B6A5C6A4}"/>
                </a:ext>
              </a:extLst>
            </p:cNvPr>
            <p:cNvGrpSpPr/>
            <p:nvPr/>
          </p:nvGrpSpPr>
          <p:grpSpPr>
            <a:xfrm>
              <a:off x="8887714" y="4503573"/>
              <a:ext cx="218306" cy="908835"/>
              <a:chOff x="9058275" y="4899987"/>
              <a:chExt cx="219075" cy="920274"/>
            </a:xfrm>
          </p:grpSpPr>
          <p:pic>
            <p:nvPicPr>
              <p:cNvPr id="119" name="object 51">
                <a:extLst>
                  <a:ext uri="{FF2B5EF4-FFF2-40B4-BE49-F238E27FC236}">
                    <a16:creationId xmlns:a16="http://schemas.microsoft.com/office/drawing/2014/main" id="{38450D20-0DAC-C70A-8424-EE41ADD922E9}"/>
                  </a:ext>
                </a:extLst>
              </p:cNvPr>
              <p:cNvPicPr/>
              <p:nvPr/>
            </p:nvPicPr>
            <p:blipFill>
              <a:blip r:embed="rId13" cstate="print"/>
              <a:stretch>
                <a:fillRect/>
              </a:stretch>
            </p:blipFill>
            <p:spPr>
              <a:xfrm>
                <a:off x="9058275" y="5601186"/>
                <a:ext cx="219075" cy="219075"/>
              </a:xfrm>
              <a:prstGeom prst="rect">
                <a:avLst/>
              </a:prstGeom>
            </p:spPr>
          </p:pic>
          <p:pic>
            <p:nvPicPr>
              <p:cNvPr id="120" name="object 52">
                <a:extLst>
                  <a:ext uri="{FF2B5EF4-FFF2-40B4-BE49-F238E27FC236}">
                    <a16:creationId xmlns:a16="http://schemas.microsoft.com/office/drawing/2014/main" id="{7FF4F038-9661-87F7-FC0F-ACF132418594}"/>
                  </a:ext>
                </a:extLst>
              </p:cNvPr>
              <p:cNvPicPr/>
              <p:nvPr/>
            </p:nvPicPr>
            <p:blipFill>
              <a:blip r:embed="rId14" cstate="print"/>
              <a:stretch>
                <a:fillRect/>
              </a:stretch>
            </p:blipFill>
            <p:spPr>
              <a:xfrm>
                <a:off x="9058275" y="4899987"/>
                <a:ext cx="219075" cy="219075"/>
              </a:xfrm>
              <a:prstGeom prst="rect">
                <a:avLst/>
              </a:prstGeom>
            </p:spPr>
          </p:pic>
          <p:pic>
            <p:nvPicPr>
              <p:cNvPr id="121" name="object 53">
                <a:extLst>
                  <a:ext uri="{FF2B5EF4-FFF2-40B4-BE49-F238E27FC236}">
                    <a16:creationId xmlns:a16="http://schemas.microsoft.com/office/drawing/2014/main" id="{AAD68263-ED09-BBBC-28A5-7193EB8904BD}"/>
                  </a:ext>
                </a:extLst>
              </p:cNvPr>
              <p:cNvPicPr/>
              <p:nvPr/>
            </p:nvPicPr>
            <p:blipFill>
              <a:blip r:embed="rId15" cstate="print"/>
              <a:stretch>
                <a:fillRect/>
              </a:stretch>
            </p:blipFill>
            <p:spPr>
              <a:xfrm>
                <a:off x="9058275" y="5239000"/>
                <a:ext cx="219075" cy="219075"/>
              </a:xfrm>
              <a:prstGeom prst="rect">
                <a:avLst/>
              </a:prstGeom>
            </p:spPr>
          </p:pic>
        </p:grpSp>
        <p:sp>
          <p:nvSpPr>
            <p:cNvPr id="3" name="TextBox 2">
              <a:extLst>
                <a:ext uri="{FF2B5EF4-FFF2-40B4-BE49-F238E27FC236}">
                  <a16:creationId xmlns:a16="http://schemas.microsoft.com/office/drawing/2014/main" id="{99C85871-75F8-A876-B3F0-D2F30CEF40F1}"/>
                </a:ext>
              </a:extLst>
            </p:cNvPr>
            <p:cNvSpPr txBox="1"/>
            <p:nvPr/>
          </p:nvSpPr>
          <p:spPr>
            <a:xfrm>
              <a:off x="9235576" y="4457857"/>
              <a:ext cx="1549401"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Your role</a:t>
              </a:r>
            </a:p>
          </p:txBody>
        </p:sp>
        <p:sp>
          <p:nvSpPr>
            <p:cNvPr id="5" name="TextBox 4">
              <a:extLst>
                <a:ext uri="{FF2B5EF4-FFF2-40B4-BE49-F238E27FC236}">
                  <a16:creationId xmlns:a16="http://schemas.microsoft.com/office/drawing/2014/main" id="{4FF60558-97A5-7FED-23FC-1F502953A521}"/>
                </a:ext>
              </a:extLst>
            </p:cNvPr>
            <p:cNvSpPr txBox="1"/>
            <p:nvPr/>
          </p:nvSpPr>
          <p:spPr>
            <a:xfrm>
              <a:off x="9250815" y="4792510"/>
              <a:ext cx="188117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KromaTiD’s role</a:t>
              </a:r>
            </a:p>
          </p:txBody>
        </p:sp>
        <p:sp>
          <p:nvSpPr>
            <p:cNvPr id="9" name="TextBox 8">
              <a:extLst>
                <a:ext uri="{FF2B5EF4-FFF2-40B4-BE49-F238E27FC236}">
                  <a16:creationId xmlns:a16="http://schemas.microsoft.com/office/drawing/2014/main" id="{214DADC6-9519-1FF0-1AFB-CAF0B977979E}"/>
                </a:ext>
              </a:extLst>
            </p:cNvPr>
            <p:cNvSpPr txBox="1"/>
            <p:nvPr/>
          </p:nvSpPr>
          <p:spPr>
            <a:xfrm>
              <a:off x="9250485" y="5129406"/>
              <a:ext cx="2683943"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Collaborative</a:t>
              </a:r>
            </a:p>
          </p:txBody>
        </p:sp>
      </p:grpSp>
      <p:sp>
        <p:nvSpPr>
          <p:cNvPr id="10" name="TextBox 9">
            <a:extLst>
              <a:ext uri="{FF2B5EF4-FFF2-40B4-BE49-F238E27FC236}">
                <a16:creationId xmlns:a16="http://schemas.microsoft.com/office/drawing/2014/main" id="{5C78F19C-F2BA-67C2-C109-F69A2DFFA13F}"/>
              </a:ext>
            </a:extLst>
          </p:cNvPr>
          <p:cNvSpPr txBox="1"/>
          <p:nvPr/>
        </p:nvSpPr>
        <p:spPr>
          <a:xfrm>
            <a:off x="-116220" y="3324718"/>
            <a:ext cx="11978742" cy="369332"/>
          </a:xfrm>
          <a:prstGeom prst="rect">
            <a:avLst/>
          </a:prstGeom>
          <a:noFill/>
        </p:spPr>
        <p:txBody>
          <a:bodyPr wrap="square" rtlCol="0">
            <a:spAutoFit/>
          </a:bodyPr>
          <a:lstStyle/>
          <a:p>
            <a:pPr marL="891540" algn="ctr">
              <a:spcBef>
                <a:spcPts val="114"/>
              </a:spcBef>
            </a:pPr>
            <a:r>
              <a:rPr lang="en-US" sz="1800" dirty="0">
                <a:latin typeface="Open Sans" panose="020B0606030504020204" pitchFamily="34" charset="0"/>
                <a:ea typeface="Open Sans" panose="020B0606030504020204" pitchFamily="34" charset="0"/>
                <a:cs typeface="Open Sans" panose="020B0606030504020204" pitchFamily="34" charset="0"/>
              </a:rPr>
              <a:t>Example workflow with KromaTiD running Pinpoint FISH or alternative assays in-house.</a:t>
            </a:r>
          </a:p>
        </p:txBody>
      </p:sp>
      <p:sp>
        <p:nvSpPr>
          <p:cNvPr id="11" name="TextBox 10">
            <a:extLst>
              <a:ext uri="{FF2B5EF4-FFF2-40B4-BE49-F238E27FC236}">
                <a16:creationId xmlns:a16="http://schemas.microsoft.com/office/drawing/2014/main" id="{65492B4C-C06D-002C-4DE9-9BAC8D5734DD}"/>
              </a:ext>
            </a:extLst>
          </p:cNvPr>
          <p:cNvSpPr txBox="1"/>
          <p:nvPr/>
        </p:nvSpPr>
        <p:spPr>
          <a:xfrm>
            <a:off x="244015" y="3755010"/>
            <a:ext cx="11837493" cy="928844"/>
          </a:xfrm>
          <a:prstGeom prst="rect">
            <a:avLst/>
          </a:prstGeom>
          <a:noFill/>
        </p:spPr>
        <p:txBody>
          <a:bodyPr wrap="square" rtlCol="0">
            <a:spAutoFit/>
          </a:bodyPr>
          <a:lstStyle/>
          <a:p>
            <a:pPr marL="1718945" marR="5080" indent="-1706245" algn="ctr">
              <a:lnSpc>
                <a:spcPct val="100800"/>
              </a:lnSpc>
            </a:pPr>
            <a:r>
              <a:rPr lang="en-US" sz="1800" dirty="0" err="1">
                <a:latin typeface="Open Sans" panose="020B0606030504020204" pitchFamily="34" charset="0"/>
                <a:ea typeface="Open Sans" panose="020B0606030504020204" pitchFamily="34" charset="0"/>
                <a:cs typeface="Open Sans" panose="020B0606030504020204" pitchFamily="34" charset="0"/>
              </a:rPr>
              <a:t>KromaTiD</a:t>
            </a:r>
            <a:r>
              <a:rPr lang="en-US" sz="1800" dirty="0">
                <a:latin typeface="Open Sans" panose="020B0606030504020204" pitchFamily="34" charset="0"/>
                <a:ea typeface="Open Sans" panose="020B0606030504020204" pitchFamily="34" charset="0"/>
                <a:cs typeface="Open Sans" panose="020B0606030504020204" pitchFamily="34" charset="0"/>
              </a:rPr>
              <a:t> is committed to </a:t>
            </a:r>
            <a:r>
              <a:rPr lang="en-US" sz="1800" b="1" dirty="0">
                <a:latin typeface="Open Sans" panose="020B0606030504020204" pitchFamily="34" charset="0"/>
                <a:ea typeface="Open Sans" panose="020B0606030504020204" pitchFamily="34" charset="0"/>
                <a:cs typeface="Open Sans" panose="020B0606030504020204" pitchFamily="34" charset="0"/>
              </a:rPr>
              <a:t>collaborative excellence </a:t>
            </a:r>
            <a:r>
              <a:rPr lang="en-US" sz="1800" dirty="0">
                <a:latin typeface="Open Sans" panose="020B0606030504020204" pitchFamily="34" charset="0"/>
                <a:ea typeface="Open Sans" panose="020B0606030504020204" pitchFamily="34" charset="0"/>
                <a:cs typeface="Open Sans" panose="020B0606030504020204" pitchFamily="34" charset="0"/>
              </a:rPr>
              <a:t>through dedicated project management and </a:t>
            </a:r>
          </a:p>
          <a:p>
            <a:pPr marL="1718945" marR="5080" indent="-1706245" algn="ctr">
              <a:lnSpc>
                <a:spcPct val="100800"/>
              </a:lnSpc>
            </a:pPr>
            <a:r>
              <a:rPr lang="en-US" sz="1800" b="1" dirty="0">
                <a:latin typeface="Open Sans" panose="020B0606030504020204" pitchFamily="34" charset="0"/>
                <a:ea typeface="Open Sans" panose="020B0606030504020204" pitchFamily="34" charset="0"/>
                <a:cs typeface="Open Sans" panose="020B0606030504020204" pitchFamily="34" charset="0"/>
              </a:rPr>
              <a:t>expert technical analysis</a:t>
            </a:r>
            <a:r>
              <a:rPr lang="en-US" sz="1800" dirty="0">
                <a:latin typeface="Open Sans" panose="020B0606030504020204" pitchFamily="34" charset="0"/>
                <a:ea typeface="Open Sans" panose="020B0606030504020204" pitchFamily="34" charset="0"/>
                <a:cs typeface="Open Sans" panose="020B0606030504020204" pitchFamily="34" charset="0"/>
              </a:rPr>
              <a:t>.</a:t>
            </a:r>
          </a:p>
          <a:p>
            <a:endParaRPr lang="en-US" dirty="0"/>
          </a:p>
        </p:txBody>
      </p:sp>
      <p:sp>
        <p:nvSpPr>
          <p:cNvPr id="6" name="TextBox 5">
            <a:extLst>
              <a:ext uri="{FF2B5EF4-FFF2-40B4-BE49-F238E27FC236}">
                <a16:creationId xmlns:a16="http://schemas.microsoft.com/office/drawing/2014/main" id="{9F32D764-EE17-A931-236F-AEC863E0C473}"/>
              </a:ext>
            </a:extLst>
          </p:cNvPr>
          <p:cNvSpPr txBox="1"/>
          <p:nvPr/>
        </p:nvSpPr>
        <p:spPr>
          <a:xfrm>
            <a:off x="391097" y="25549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Pinpoint FISH™ Services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Tree>
    <p:extLst>
      <p:ext uri="{BB962C8B-B14F-4D97-AF65-F5344CB8AC3E}">
        <p14:creationId xmlns:p14="http://schemas.microsoft.com/office/powerpoint/2010/main" val="96308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object 5">
            <a:extLst>
              <a:ext uri="{FF2B5EF4-FFF2-40B4-BE49-F238E27FC236}">
                <a16:creationId xmlns:a16="http://schemas.microsoft.com/office/drawing/2014/main" id="{67806E0C-5131-9443-9A45-7FA96CA8F286}"/>
              </a:ext>
            </a:extLst>
          </p:cNvPr>
          <p:cNvPicPr>
            <a:picLocks noChangeAspect="1"/>
          </p:cNvPicPr>
          <p:nvPr/>
        </p:nvPicPr>
        <p:blipFill>
          <a:blip r:embed="rId3" cstate="print"/>
          <a:stretch>
            <a:fillRect/>
          </a:stretch>
        </p:blipFill>
        <p:spPr>
          <a:xfrm>
            <a:off x="1526450" y="1713685"/>
            <a:ext cx="4255131" cy="3115361"/>
          </a:xfrm>
          <a:prstGeom prst="rect">
            <a:avLst/>
          </a:prstGeom>
        </p:spPr>
      </p:pic>
      <p:pic>
        <p:nvPicPr>
          <p:cNvPr id="8" name="Picture 7">
            <a:extLst>
              <a:ext uri="{FF2B5EF4-FFF2-40B4-BE49-F238E27FC236}">
                <a16:creationId xmlns:a16="http://schemas.microsoft.com/office/drawing/2014/main" id="{33A44A04-62D6-2E92-9A31-F1DD1E326194}"/>
              </a:ext>
            </a:extLst>
          </p:cNvPr>
          <p:cNvPicPr>
            <a:picLocks noChangeAspect="1"/>
          </p:cNvPicPr>
          <p:nvPr/>
        </p:nvPicPr>
        <p:blipFill>
          <a:blip r:embed="rId4"/>
          <a:stretch>
            <a:fillRect/>
          </a:stretch>
        </p:blipFill>
        <p:spPr>
          <a:xfrm>
            <a:off x="164612" y="5344188"/>
            <a:ext cx="1816100" cy="825500"/>
          </a:xfrm>
          <a:prstGeom prst="rect">
            <a:avLst/>
          </a:prstGeom>
        </p:spPr>
      </p:pic>
      <p:sp>
        <p:nvSpPr>
          <p:cNvPr id="4" name="Rectangle 3">
            <a:extLst>
              <a:ext uri="{FF2B5EF4-FFF2-40B4-BE49-F238E27FC236}">
                <a16:creationId xmlns:a16="http://schemas.microsoft.com/office/drawing/2014/main" id="{808647D2-E564-6658-73B6-8F98939B9065}"/>
              </a:ext>
            </a:extLst>
          </p:cNvPr>
          <p:cNvSpPr/>
          <p:nvPr/>
        </p:nvSpPr>
        <p:spPr>
          <a:xfrm>
            <a:off x="1" y="636630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5A9215-B5D8-0FEF-98C0-2429C035F73C}"/>
              </a:ext>
            </a:extLst>
          </p:cNvPr>
          <p:cNvSpPr/>
          <p:nvPr/>
        </p:nvSpPr>
        <p:spPr>
          <a:xfrm>
            <a:off x="1" y="616968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D25811-EB7F-1097-CA2B-3D1519FD2450}"/>
              </a:ext>
            </a:extLst>
          </p:cNvPr>
          <p:cNvSpPr txBox="1"/>
          <p:nvPr/>
        </p:nvSpPr>
        <p:spPr>
          <a:xfrm>
            <a:off x="4640052" y="6489043"/>
            <a:ext cx="3211060" cy="246221"/>
          </a:xfrm>
          <a:prstGeom prst="rect">
            <a:avLst/>
          </a:prstGeom>
          <a:noFill/>
        </p:spPr>
        <p:txBody>
          <a:bodyPr wrap="square" rtlCol="0">
            <a:spAutoFit/>
          </a:bodyPr>
          <a:lstStyle/>
          <a:p>
            <a:pPr algn="ctr"/>
            <a:r>
              <a:rPr lang="en-US" sz="1000" spc="300" err="1">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endPar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FEBBA7F-B9EC-B9EA-FF65-2D5A0A22677B}"/>
              </a:ext>
            </a:extLst>
          </p:cNvPr>
          <p:cNvSpPr txBox="1"/>
          <p:nvPr/>
        </p:nvSpPr>
        <p:spPr>
          <a:xfrm>
            <a:off x="324334" y="187735"/>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Example Service Assay: CUX1 and KIF20A</a:t>
            </a:r>
            <a:endParaRPr lang="en-US" sz="2000" dirty="0">
              <a:solidFill>
                <a:srgbClr val="FFFFFF"/>
              </a:solidFill>
              <a:latin typeface="Montserrat"/>
            </a:endParaRPr>
          </a:p>
        </p:txBody>
      </p:sp>
      <p:sp>
        <p:nvSpPr>
          <p:cNvPr id="9" name="TextBox 8">
            <a:extLst>
              <a:ext uri="{FF2B5EF4-FFF2-40B4-BE49-F238E27FC236}">
                <a16:creationId xmlns:a16="http://schemas.microsoft.com/office/drawing/2014/main" id="{D970A98A-0B5E-DBB0-8E4C-2F094414193E}"/>
              </a:ext>
            </a:extLst>
          </p:cNvPr>
          <p:cNvSpPr txBox="1"/>
          <p:nvPr/>
        </p:nvSpPr>
        <p:spPr>
          <a:xfrm>
            <a:off x="2145323" y="5031663"/>
            <a:ext cx="8311617" cy="646331"/>
          </a:xfrm>
          <a:prstGeom prst="rect">
            <a:avLst/>
          </a:prstGeom>
          <a:no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Metaphase spread and interphase nucleus hybridized with custom probes for CUX1 (green; 0.5 Megabases) and KIF20A (red; 8.6 kilobases)</a:t>
            </a:r>
          </a:p>
        </p:txBody>
      </p:sp>
      <p:pic>
        <p:nvPicPr>
          <p:cNvPr id="14" name="Picture 13">
            <a:extLst>
              <a:ext uri="{FF2B5EF4-FFF2-40B4-BE49-F238E27FC236}">
                <a16:creationId xmlns:a16="http://schemas.microsoft.com/office/drawing/2014/main" id="{E3B5E1FE-27D7-5119-9CDA-1BF2FE520A25}"/>
              </a:ext>
            </a:extLst>
          </p:cNvPr>
          <p:cNvPicPr>
            <a:picLocks noChangeAspect="1"/>
          </p:cNvPicPr>
          <p:nvPr/>
        </p:nvPicPr>
        <p:blipFill>
          <a:blip r:embed="rId5"/>
          <a:stretch>
            <a:fillRect/>
          </a:stretch>
        </p:blipFill>
        <p:spPr>
          <a:xfrm rot="16200000">
            <a:off x="7741371" y="1644406"/>
            <a:ext cx="2584287" cy="2994492"/>
          </a:xfrm>
          <a:prstGeom prst="rect">
            <a:avLst/>
          </a:prstGeom>
        </p:spPr>
      </p:pic>
    </p:spTree>
    <p:extLst>
      <p:ext uri="{BB962C8B-B14F-4D97-AF65-F5344CB8AC3E}">
        <p14:creationId xmlns:p14="http://schemas.microsoft.com/office/powerpoint/2010/main" val="372846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object 5">
            <a:extLst>
              <a:ext uri="{FF2B5EF4-FFF2-40B4-BE49-F238E27FC236}">
                <a16:creationId xmlns:a16="http://schemas.microsoft.com/office/drawing/2014/main" id="{E0C6E95E-7408-4017-40C9-83C23BD6CF22}"/>
              </a:ext>
            </a:extLst>
          </p:cNvPr>
          <p:cNvPicPr/>
          <p:nvPr/>
        </p:nvPicPr>
        <p:blipFill>
          <a:blip r:embed="rId3" cstate="print"/>
          <a:stretch>
            <a:fillRect/>
          </a:stretch>
        </p:blipFill>
        <p:spPr>
          <a:xfrm>
            <a:off x="962024" y="808201"/>
            <a:ext cx="5705475" cy="5238750"/>
          </a:xfrm>
          <a:prstGeom prst="rect">
            <a:avLst/>
          </a:prstGeom>
        </p:spPr>
      </p:pic>
      <p:pic>
        <p:nvPicPr>
          <p:cNvPr id="8" name="Picture 7">
            <a:extLst>
              <a:ext uri="{FF2B5EF4-FFF2-40B4-BE49-F238E27FC236}">
                <a16:creationId xmlns:a16="http://schemas.microsoft.com/office/drawing/2014/main" id="{33A44A04-62D6-2E92-9A31-F1DD1E326194}"/>
              </a:ext>
            </a:extLst>
          </p:cNvPr>
          <p:cNvPicPr>
            <a:picLocks noChangeAspect="1"/>
          </p:cNvPicPr>
          <p:nvPr/>
        </p:nvPicPr>
        <p:blipFill>
          <a:blip r:embed="rId4"/>
          <a:stretch>
            <a:fillRect/>
          </a:stretch>
        </p:blipFill>
        <p:spPr>
          <a:xfrm>
            <a:off x="164612" y="5344188"/>
            <a:ext cx="1816100" cy="825500"/>
          </a:xfrm>
          <a:prstGeom prst="rect">
            <a:avLst/>
          </a:prstGeom>
        </p:spPr>
      </p:pic>
      <p:sp>
        <p:nvSpPr>
          <p:cNvPr id="4" name="Rectangle 3">
            <a:extLst>
              <a:ext uri="{FF2B5EF4-FFF2-40B4-BE49-F238E27FC236}">
                <a16:creationId xmlns:a16="http://schemas.microsoft.com/office/drawing/2014/main" id="{808647D2-E564-6658-73B6-8F98939B9065}"/>
              </a:ext>
            </a:extLst>
          </p:cNvPr>
          <p:cNvSpPr/>
          <p:nvPr/>
        </p:nvSpPr>
        <p:spPr>
          <a:xfrm>
            <a:off x="1" y="636630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5A9215-B5D8-0FEF-98C0-2429C035F73C}"/>
              </a:ext>
            </a:extLst>
          </p:cNvPr>
          <p:cNvSpPr/>
          <p:nvPr/>
        </p:nvSpPr>
        <p:spPr>
          <a:xfrm>
            <a:off x="1" y="616968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D25811-EB7F-1097-CA2B-3D1519FD2450}"/>
              </a:ext>
            </a:extLst>
          </p:cNvPr>
          <p:cNvSpPr txBox="1"/>
          <p:nvPr/>
        </p:nvSpPr>
        <p:spPr>
          <a:xfrm>
            <a:off x="4640052" y="6489043"/>
            <a:ext cx="3211060" cy="246221"/>
          </a:xfrm>
          <a:prstGeom prst="rect">
            <a:avLst/>
          </a:prstGeom>
          <a:noFill/>
        </p:spPr>
        <p:txBody>
          <a:bodyPr wrap="square" rtlCol="0">
            <a:spAutoFit/>
          </a:bodyPr>
          <a:lstStyle/>
          <a:p>
            <a:pPr algn="ctr"/>
            <a:r>
              <a:rPr lang="en-US" sz="1000" spc="300" err="1">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endPar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FEBBA7F-B9EC-B9EA-FF65-2D5A0A22677B}"/>
              </a:ext>
            </a:extLst>
          </p:cNvPr>
          <p:cNvSpPr txBox="1"/>
          <p:nvPr/>
        </p:nvSpPr>
        <p:spPr>
          <a:xfrm>
            <a:off x="324334" y="187735"/>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Example Service Assay: DCTN1 Multiplex with Commercial Probe</a:t>
            </a:r>
            <a:endParaRPr lang="en-US" sz="2000" dirty="0">
              <a:solidFill>
                <a:srgbClr val="FFFFFF"/>
              </a:solidFill>
              <a:latin typeface="Montserrat"/>
            </a:endParaRPr>
          </a:p>
        </p:txBody>
      </p:sp>
      <p:sp>
        <p:nvSpPr>
          <p:cNvPr id="16" name="TextBox 15">
            <a:extLst>
              <a:ext uri="{FF2B5EF4-FFF2-40B4-BE49-F238E27FC236}">
                <a16:creationId xmlns:a16="http://schemas.microsoft.com/office/drawing/2014/main" id="{C7A6FFB5-4988-BE81-8A9F-ADAC0347123E}"/>
              </a:ext>
            </a:extLst>
          </p:cNvPr>
          <p:cNvSpPr txBox="1"/>
          <p:nvPr/>
        </p:nvSpPr>
        <p:spPr>
          <a:xfrm>
            <a:off x="6977985" y="4984191"/>
            <a:ext cx="4251991" cy="923330"/>
          </a:xfrm>
          <a:prstGeom prst="rect">
            <a:avLst/>
          </a:prstGeom>
          <a:no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KromaTiD custom probe for DCTN1 (red; 30 kilobases) and third-party control probe (green; 170 kilobases)</a:t>
            </a:r>
          </a:p>
        </p:txBody>
      </p:sp>
      <p:pic>
        <p:nvPicPr>
          <p:cNvPr id="21" name="Picture 20">
            <a:extLst>
              <a:ext uri="{FF2B5EF4-FFF2-40B4-BE49-F238E27FC236}">
                <a16:creationId xmlns:a16="http://schemas.microsoft.com/office/drawing/2014/main" id="{EFDE702A-97F1-28A4-0167-94D1F6E0917C}"/>
              </a:ext>
            </a:extLst>
          </p:cNvPr>
          <p:cNvPicPr>
            <a:picLocks noChangeAspect="1"/>
          </p:cNvPicPr>
          <p:nvPr/>
        </p:nvPicPr>
        <p:blipFill>
          <a:blip r:embed="rId5"/>
          <a:stretch>
            <a:fillRect/>
          </a:stretch>
        </p:blipFill>
        <p:spPr>
          <a:xfrm>
            <a:off x="8281802" y="1412144"/>
            <a:ext cx="1249297" cy="3418684"/>
          </a:xfrm>
          <a:prstGeom prst="rect">
            <a:avLst/>
          </a:prstGeom>
        </p:spPr>
      </p:pic>
    </p:spTree>
    <p:extLst>
      <p:ext uri="{BB962C8B-B14F-4D97-AF65-F5344CB8AC3E}">
        <p14:creationId xmlns:p14="http://schemas.microsoft.com/office/powerpoint/2010/main" val="192576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A0E7D0-4C32-19A5-2A26-3B18B18B6BEA}"/>
              </a:ext>
            </a:extLst>
          </p:cNvPr>
          <p:cNvGrpSpPr/>
          <p:nvPr/>
        </p:nvGrpSpPr>
        <p:grpSpPr>
          <a:xfrm>
            <a:off x="-1251747" y="1188540"/>
            <a:ext cx="10069856" cy="3961966"/>
            <a:chOff x="-119016" y="1553374"/>
            <a:chExt cx="10069856" cy="3961966"/>
          </a:xfrm>
        </p:grpSpPr>
        <p:pic>
          <p:nvPicPr>
            <p:cNvPr id="6" name="Picture 5">
              <a:extLst>
                <a:ext uri="{FF2B5EF4-FFF2-40B4-BE49-F238E27FC236}">
                  <a16:creationId xmlns:a16="http://schemas.microsoft.com/office/drawing/2014/main" id="{B6216B1F-42A8-2126-0DC8-170F46182B65}"/>
                </a:ext>
              </a:extLst>
            </p:cNvPr>
            <p:cNvPicPr>
              <a:picLocks noChangeAspect="1"/>
            </p:cNvPicPr>
            <p:nvPr/>
          </p:nvPicPr>
          <p:blipFill>
            <a:blip r:embed="rId3"/>
            <a:stretch>
              <a:fillRect/>
            </a:stretch>
          </p:blipFill>
          <p:spPr>
            <a:xfrm>
              <a:off x="3487522" y="1553374"/>
              <a:ext cx="4975781" cy="3961966"/>
            </a:xfrm>
            <a:prstGeom prst="rect">
              <a:avLst/>
            </a:prstGeom>
          </p:spPr>
        </p:pic>
        <p:sp>
          <p:nvSpPr>
            <p:cNvPr id="10" name="Oval 9">
              <a:extLst>
                <a:ext uri="{FF2B5EF4-FFF2-40B4-BE49-F238E27FC236}">
                  <a16:creationId xmlns:a16="http://schemas.microsoft.com/office/drawing/2014/main" id="{AABBB3C2-3624-5C03-F858-C0246CCD1F7A}"/>
                </a:ext>
              </a:extLst>
            </p:cNvPr>
            <p:cNvSpPr/>
            <p:nvPr/>
          </p:nvSpPr>
          <p:spPr>
            <a:xfrm>
              <a:off x="3647779" y="4463614"/>
              <a:ext cx="443060" cy="42420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920CA6-FCB3-7298-0FDF-997EDA3EE1C4}"/>
                </a:ext>
              </a:extLst>
            </p:cNvPr>
            <p:cNvSpPr/>
            <p:nvPr/>
          </p:nvSpPr>
          <p:spPr>
            <a:xfrm>
              <a:off x="5666686" y="3405652"/>
              <a:ext cx="443060" cy="42420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AA9185-328E-53B8-0868-7FF06B202D01}"/>
                </a:ext>
              </a:extLst>
            </p:cNvPr>
            <p:cNvSpPr/>
            <p:nvPr/>
          </p:nvSpPr>
          <p:spPr>
            <a:xfrm>
              <a:off x="6728117" y="4209090"/>
              <a:ext cx="351018" cy="3291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9ACF34-622F-80DE-C611-ACAD1782EB9A}"/>
                </a:ext>
              </a:extLst>
            </p:cNvPr>
            <p:cNvSpPr txBox="1"/>
            <p:nvPr/>
          </p:nvSpPr>
          <p:spPr>
            <a:xfrm>
              <a:off x="-119016" y="4261235"/>
              <a:ext cx="6094428" cy="276999"/>
            </a:xfrm>
            <a:prstGeom prst="rect">
              <a:avLst/>
            </a:prstGeom>
            <a:noFill/>
          </p:spPr>
          <p:txBody>
            <a:bodyPr wrap="square">
              <a:spAutoFit/>
            </a:bodyPr>
            <a:lstStyle/>
            <a:p>
              <a:pPr algn="ctr"/>
              <a:r>
                <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rPr>
                <a:t>Normal copy Chr19</a:t>
              </a:r>
            </a:p>
          </p:txBody>
        </p:sp>
        <p:sp>
          <p:nvSpPr>
            <p:cNvPr id="15" name="TextBox 14">
              <a:extLst>
                <a:ext uri="{FF2B5EF4-FFF2-40B4-BE49-F238E27FC236}">
                  <a16:creationId xmlns:a16="http://schemas.microsoft.com/office/drawing/2014/main" id="{525A3D83-2F4A-6A59-9C83-4BC236633DB3}"/>
                </a:ext>
              </a:extLst>
            </p:cNvPr>
            <p:cNvSpPr txBox="1"/>
            <p:nvPr/>
          </p:nvSpPr>
          <p:spPr>
            <a:xfrm>
              <a:off x="3856412" y="3303274"/>
              <a:ext cx="6094428" cy="276999"/>
            </a:xfrm>
            <a:prstGeom prst="rect">
              <a:avLst/>
            </a:prstGeom>
            <a:noFill/>
          </p:spPr>
          <p:txBody>
            <a:bodyPr wrap="square">
              <a:spAutoFit/>
            </a:bodyPr>
            <a:lstStyle/>
            <a:p>
              <a:pPr algn="ctr"/>
              <a:r>
                <a:rPr lang="en-US" sz="1200" i="1" dirty="0">
                  <a:solidFill>
                    <a:schemeClr val="bg1"/>
                  </a:solidFill>
                  <a:latin typeface="Tahoma" panose="020B0604030504040204" pitchFamily="34" charset="0"/>
                  <a:ea typeface="Tahoma" panose="020B0604030504040204" pitchFamily="34" charset="0"/>
                  <a:cs typeface="Tahoma" panose="020B0604030504040204" pitchFamily="34" charset="0"/>
                </a:rPr>
                <a:t>Rearranged copy Chr19</a:t>
              </a:r>
            </a:p>
          </p:txBody>
        </p:sp>
      </p:grpSp>
      <p:pic>
        <p:nvPicPr>
          <p:cNvPr id="8" name="Picture 7">
            <a:extLst>
              <a:ext uri="{FF2B5EF4-FFF2-40B4-BE49-F238E27FC236}">
                <a16:creationId xmlns:a16="http://schemas.microsoft.com/office/drawing/2014/main" id="{33A44A04-62D6-2E92-9A31-F1DD1E326194}"/>
              </a:ext>
            </a:extLst>
          </p:cNvPr>
          <p:cNvPicPr>
            <a:picLocks noChangeAspect="1"/>
          </p:cNvPicPr>
          <p:nvPr/>
        </p:nvPicPr>
        <p:blipFill>
          <a:blip r:embed="rId4"/>
          <a:stretch>
            <a:fillRect/>
          </a:stretch>
        </p:blipFill>
        <p:spPr>
          <a:xfrm>
            <a:off x="164612" y="5344188"/>
            <a:ext cx="1816100" cy="825500"/>
          </a:xfrm>
          <a:prstGeom prst="rect">
            <a:avLst/>
          </a:prstGeom>
        </p:spPr>
      </p:pic>
      <p:sp>
        <p:nvSpPr>
          <p:cNvPr id="4" name="Rectangle 3">
            <a:extLst>
              <a:ext uri="{FF2B5EF4-FFF2-40B4-BE49-F238E27FC236}">
                <a16:creationId xmlns:a16="http://schemas.microsoft.com/office/drawing/2014/main" id="{808647D2-E564-6658-73B6-8F98939B9065}"/>
              </a:ext>
            </a:extLst>
          </p:cNvPr>
          <p:cNvSpPr/>
          <p:nvPr/>
        </p:nvSpPr>
        <p:spPr>
          <a:xfrm>
            <a:off x="1" y="636630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5A9215-B5D8-0FEF-98C0-2429C035F73C}"/>
              </a:ext>
            </a:extLst>
          </p:cNvPr>
          <p:cNvSpPr/>
          <p:nvPr/>
        </p:nvSpPr>
        <p:spPr>
          <a:xfrm>
            <a:off x="1" y="616968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D25811-EB7F-1097-CA2B-3D1519FD2450}"/>
              </a:ext>
            </a:extLst>
          </p:cNvPr>
          <p:cNvSpPr txBox="1"/>
          <p:nvPr/>
        </p:nvSpPr>
        <p:spPr>
          <a:xfrm>
            <a:off x="4640052" y="6489043"/>
            <a:ext cx="3211060" cy="246221"/>
          </a:xfrm>
          <a:prstGeom prst="rect">
            <a:avLst/>
          </a:prstGeom>
          <a:noFill/>
        </p:spPr>
        <p:txBody>
          <a:bodyPr wrap="square" rtlCol="0">
            <a:spAutoFit/>
          </a:bodyPr>
          <a:lstStyle/>
          <a:p>
            <a:pPr algn="ctr"/>
            <a:r>
              <a:rPr lang="en-US" sz="1000" spc="300" err="1">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endPar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FEBBA7F-B9EC-B9EA-FF65-2D5A0A22677B}"/>
              </a:ext>
            </a:extLst>
          </p:cNvPr>
          <p:cNvSpPr txBox="1"/>
          <p:nvPr/>
        </p:nvSpPr>
        <p:spPr>
          <a:xfrm>
            <a:off x="324334" y="187735"/>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Example Service Assay: CAR-T Structural Rearrangement Assay</a:t>
            </a:r>
            <a:endParaRPr lang="en-US" sz="2000" dirty="0">
              <a:solidFill>
                <a:srgbClr val="FFFFFF"/>
              </a:solidFill>
              <a:latin typeface="Montserrat"/>
            </a:endParaRPr>
          </a:p>
        </p:txBody>
      </p:sp>
      <p:sp>
        <p:nvSpPr>
          <p:cNvPr id="9" name="TextBox 8">
            <a:extLst>
              <a:ext uri="{FF2B5EF4-FFF2-40B4-BE49-F238E27FC236}">
                <a16:creationId xmlns:a16="http://schemas.microsoft.com/office/drawing/2014/main" id="{BFC6B4D4-9296-9DD5-8144-C8F27F2534BA}"/>
              </a:ext>
            </a:extLst>
          </p:cNvPr>
          <p:cNvSpPr txBox="1"/>
          <p:nvPr/>
        </p:nvSpPr>
        <p:spPr>
          <a:xfrm>
            <a:off x="8465613" y="4969129"/>
            <a:ext cx="3344825" cy="692497"/>
          </a:xfrm>
          <a:prstGeom prst="rect">
            <a:avLst/>
          </a:prstGeom>
          <a:noFill/>
        </p:spPr>
        <p:txBody>
          <a:bodyPr wrap="none" rtlCol="0">
            <a:spAutoFit/>
          </a:bodyPr>
          <a:lstStyle/>
          <a:p>
            <a:pPr algn="ct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Probes designed to bracket AAVS1 edit site</a:t>
            </a:r>
          </a:p>
          <a:p>
            <a:pPr algn="ctr"/>
            <a:r>
              <a:rPr lang="en-US" sz="1300" dirty="0">
                <a:solidFill>
                  <a:srgbClr val="FFFF00"/>
                </a:solidFill>
                <a:latin typeface="Tahoma" panose="020B0604030504040204" pitchFamily="34" charset="0"/>
                <a:ea typeface="Tahoma" panose="020B0604030504040204" pitchFamily="34" charset="0"/>
                <a:cs typeface="Tahoma" panose="020B0604030504040204" pitchFamily="34" charset="0"/>
              </a:rPr>
              <a:t>Yellow probe: proximal from target site</a:t>
            </a:r>
          </a:p>
          <a:p>
            <a:pPr algn="ctr"/>
            <a:r>
              <a:rPr lang="en-US" sz="1300" dirty="0">
                <a:solidFill>
                  <a:srgbClr val="FF0000"/>
                </a:solidFill>
                <a:latin typeface="Tahoma" panose="020B0604030504040204" pitchFamily="34" charset="0"/>
                <a:ea typeface="Tahoma" panose="020B0604030504040204" pitchFamily="34" charset="0"/>
                <a:cs typeface="Tahoma" panose="020B0604030504040204" pitchFamily="34" charset="0"/>
              </a:rPr>
              <a:t>Red probe: distal from target site</a:t>
            </a:r>
          </a:p>
        </p:txBody>
      </p:sp>
      <p:sp>
        <p:nvSpPr>
          <p:cNvPr id="17" name="TextBox 16">
            <a:extLst>
              <a:ext uri="{FF2B5EF4-FFF2-40B4-BE49-F238E27FC236}">
                <a16:creationId xmlns:a16="http://schemas.microsoft.com/office/drawing/2014/main" id="{57D6D3C8-B658-DAB4-B412-13B36ED8E9E4}"/>
              </a:ext>
            </a:extLst>
          </p:cNvPr>
          <p:cNvSpPr txBox="1"/>
          <p:nvPr/>
        </p:nvSpPr>
        <p:spPr>
          <a:xfrm>
            <a:off x="2608696" y="5315378"/>
            <a:ext cx="6324398" cy="646331"/>
          </a:xfrm>
          <a:prstGeom prst="rect">
            <a:avLst/>
          </a:prstGeom>
          <a:no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Metaphase spread showing AAVS1 edit site rearrangement detected by KromaTiD custom probe set</a:t>
            </a:r>
          </a:p>
        </p:txBody>
      </p:sp>
      <p:grpSp>
        <p:nvGrpSpPr>
          <p:cNvPr id="29" name="Group 28">
            <a:extLst>
              <a:ext uri="{FF2B5EF4-FFF2-40B4-BE49-F238E27FC236}">
                <a16:creationId xmlns:a16="http://schemas.microsoft.com/office/drawing/2014/main" id="{04478937-5E88-5F85-61CB-B2194A926070}"/>
              </a:ext>
            </a:extLst>
          </p:cNvPr>
          <p:cNvGrpSpPr/>
          <p:nvPr/>
        </p:nvGrpSpPr>
        <p:grpSpPr>
          <a:xfrm>
            <a:off x="9122794" y="1950157"/>
            <a:ext cx="1273643" cy="2808458"/>
            <a:chOff x="9207667" y="1412144"/>
            <a:chExt cx="1278356" cy="2611840"/>
          </a:xfrm>
        </p:grpSpPr>
        <p:pic>
          <p:nvPicPr>
            <p:cNvPr id="19" name="Graphic 18">
              <a:extLst>
                <a:ext uri="{FF2B5EF4-FFF2-40B4-BE49-F238E27FC236}">
                  <a16:creationId xmlns:a16="http://schemas.microsoft.com/office/drawing/2014/main" id="{2F053604-670B-C1E4-5823-685AC8DF77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6940" y="1412144"/>
              <a:ext cx="723900" cy="2611840"/>
            </a:xfrm>
            <a:prstGeom prst="rect">
              <a:avLst/>
            </a:prstGeom>
          </p:spPr>
        </p:pic>
        <p:grpSp>
          <p:nvGrpSpPr>
            <p:cNvPr id="20" name="Group 19">
              <a:extLst>
                <a:ext uri="{FF2B5EF4-FFF2-40B4-BE49-F238E27FC236}">
                  <a16:creationId xmlns:a16="http://schemas.microsoft.com/office/drawing/2014/main" id="{F267132A-6209-E64D-04DD-542979C5D0C8}"/>
                </a:ext>
              </a:extLst>
            </p:cNvPr>
            <p:cNvGrpSpPr/>
            <p:nvPr/>
          </p:nvGrpSpPr>
          <p:grpSpPr>
            <a:xfrm rot="10800000">
              <a:off x="9207667" y="3776891"/>
              <a:ext cx="743173" cy="130556"/>
              <a:chOff x="3153287" y="4398501"/>
              <a:chExt cx="300529" cy="68094"/>
            </a:xfrm>
            <a:solidFill>
              <a:srgbClr val="FF0000"/>
            </a:solidFill>
          </p:grpSpPr>
          <p:sp>
            <p:nvSpPr>
              <p:cNvPr id="22" name="Oval 21">
                <a:extLst>
                  <a:ext uri="{FF2B5EF4-FFF2-40B4-BE49-F238E27FC236}">
                    <a16:creationId xmlns:a16="http://schemas.microsoft.com/office/drawing/2014/main" id="{DE22F20F-C591-61B0-1C76-CF8DCE9B0BF0}"/>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B612DC5-94D6-9366-24E8-B6970DB60BB5}"/>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0F4FEC47-27D8-BCE4-BEA0-E9E985C9BE8A}"/>
                </a:ext>
              </a:extLst>
            </p:cNvPr>
            <p:cNvGrpSpPr/>
            <p:nvPr/>
          </p:nvGrpSpPr>
          <p:grpSpPr>
            <a:xfrm rot="10800000">
              <a:off x="9207667" y="3613302"/>
              <a:ext cx="743173" cy="130556"/>
              <a:chOff x="3153287" y="4398501"/>
              <a:chExt cx="300529" cy="68094"/>
            </a:xfrm>
            <a:solidFill>
              <a:srgbClr val="FFFF00"/>
            </a:solidFill>
          </p:grpSpPr>
          <p:sp>
            <p:nvSpPr>
              <p:cNvPr id="25" name="Oval 24">
                <a:extLst>
                  <a:ext uri="{FF2B5EF4-FFF2-40B4-BE49-F238E27FC236}">
                    <a16:creationId xmlns:a16="http://schemas.microsoft.com/office/drawing/2014/main" id="{CD4B6666-9438-7A1F-A59F-4620D80BBF67}"/>
                  </a:ext>
                </a:extLst>
              </p:cNvPr>
              <p:cNvSpPr/>
              <p:nvPr/>
            </p:nvSpPr>
            <p:spPr>
              <a:xfrm>
                <a:off x="3153287" y="4398502"/>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29F1B6-6A84-A266-29F6-24780EDF8253}"/>
                  </a:ext>
                </a:extLst>
              </p:cNvPr>
              <p:cNvSpPr/>
              <p:nvPr/>
            </p:nvSpPr>
            <p:spPr>
              <a:xfrm>
                <a:off x="3298174" y="4398501"/>
                <a:ext cx="155642" cy="68093"/>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Arrow: Left 26">
              <a:extLst>
                <a:ext uri="{FF2B5EF4-FFF2-40B4-BE49-F238E27FC236}">
                  <a16:creationId xmlns:a16="http://schemas.microsoft.com/office/drawing/2014/main" id="{398C1806-4BCE-B571-BD8A-A02290DF4D58}"/>
                </a:ext>
              </a:extLst>
            </p:cNvPr>
            <p:cNvSpPr/>
            <p:nvPr/>
          </p:nvSpPr>
          <p:spPr>
            <a:xfrm>
              <a:off x="9970113" y="3608117"/>
              <a:ext cx="515910" cy="32717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6021887-EF8C-2DE1-7D53-FFF807BC48AD}"/>
              </a:ext>
            </a:extLst>
          </p:cNvPr>
          <p:cNvSpPr txBox="1"/>
          <p:nvPr/>
        </p:nvSpPr>
        <p:spPr>
          <a:xfrm>
            <a:off x="10392422" y="4341148"/>
            <a:ext cx="1299715" cy="292388"/>
          </a:xfrm>
          <a:prstGeom prst="rect">
            <a:avLst/>
          </a:prstGeom>
          <a:noFill/>
        </p:spPr>
        <p:txBody>
          <a:bodyPr wrap="none" rtlCol="0">
            <a:spAutoFit/>
          </a:bodyPr>
          <a:lstStyle/>
          <a:p>
            <a:pPr algn="ctr"/>
            <a:r>
              <a:rPr lang="en-US" sz="1300" dirty="0">
                <a:solidFill>
                  <a:schemeClr val="bg1"/>
                </a:solidFill>
                <a:latin typeface="Tahoma" panose="020B0604030504040204" pitchFamily="34" charset="0"/>
                <a:ea typeface="Tahoma" panose="020B0604030504040204" pitchFamily="34" charset="0"/>
                <a:cs typeface="Tahoma" panose="020B0604030504040204" pitchFamily="34" charset="0"/>
              </a:rPr>
              <a:t>AAVS1 edit site</a:t>
            </a:r>
            <a:endParaRPr lang="en-US" sz="1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EA3BC53D-6252-9C47-5F1D-C7B4A6F76217}"/>
              </a:ext>
            </a:extLst>
          </p:cNvPr>
          <p:cNvSpPr txBox="1"/>
          <p:nvPr/>
        </p:nvSpPr>
        <p:spPr>
          <a:xfrm>
            <a:off x="8464534" y="1551119"/>
            <a:ext cx="2030456" cy="369332"/>
          </a:xfrm>
          <a:prstGeom prst="rect">
            <a:avLst/>
          </a:prstGeom>
          <a:no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Chr 19</a:t>
            </a:r>
          </a:p>
        </p:txBody>
      </p:sp>
    </p:spTree>
    <p:extLst>
      <p:ext uri="{BB962C8B-B14F-4D97-AF65-F5344CB8AC3E}">
        <p14:creationId xmlns:p14="http://schemas.microsoft.com/office/powerpoint/2010/main" val="378362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9F89909-93D8-0C88-136E-DCECB505571C}"/>
              </a:ext>
            </a:extLst>
          </p:cNvPr>
          <p:cNvPicPr>
            <a:picLocks noChangeAspect="1"/>
          </p:cNvPicPr>
          <p:nvPr/>
        </p:nvPicPr>
        <p:blipFill>
          <a:blip r:embed="rId3"/>
          <a:stretch>
            <a:fillRect/>
          </a:stretch>
        </p:blipFill>
        <p:spPr>
          <a:xfrm>
            <a:off x="9988867" y="2160248"/>
            <a:ext cx="1800225" cy="3200400"/>
          </a:xfrm>
          <a:prstGeom prst="rect">
            <a:avLst/>
          </a:prstGeom>
        </p:spPr>
      </p:pic>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4"/>
          <a:stretch>
            <a:fillRect/>
          </a:stretch>
        </p:blipFill>
        <p:spPr>
          <a:xfrm>
            <a:off x="177253" y="5351018"/>
            <a:ext cx="1816100" cy="825500"/>
          </a:xfrm>
          <a:prstGeom prst="rect">
            <a:avLst/>
          </a:prstGeom>
        </p:spPr>
      </p:pic>
      <p:graphicFrame>
        <p:nvGraphicFramePr>
          <p:cNvPr id="7" name="Table 6">
            <a:extLst>
              <a:ext uri="{FF2B5EF4-FFF2-40B4-BE49-F238E27FC236}">
                <a16:creationId xmlns:a16="http://schemas.microsoft.com/office/drawing/2014/main" id="{656706E6-3244-5151-B3DE-7F04910ABC7E}"/>
              </a:ext>
            </a:extLst>
          </p:cNvPr>
          <p:cNvGraphicFramePr>
            <a:graphicFrameLocks noGrp="1"/>
          </p:cNvGraphicFramePr>
          <p:nvPr>
            <p:extLst>
              <p:ext uri="{D42A27DB-BD31-4B8C-83A1-F6EECF244321}">
                <p14:modId xmlns:p14="http://schemas.microsoft.com/office/powerpoint/2010/main" val="3545820694"/>
              </p:ext>
            </p:extLst>
          </p:nvPr>
        </p:nvGraphicFramePr>
        <p:xfrm>
          <a:off x="545760" y="2423420"/>
          <a:ext cx="4367003" cy="2674056"/>
        </p:xfrm>
        <a:graphic>
          <a:graphicData uri="http://schemas.openxmlformats.org/drawingml/2006/table">
            <a:tbl>
              <a:tblPr firstRow="1" bandRow="1">
                <a:tableStyleId>{5C22544A-7EE6-4342-B048-85BDC9FD1C3A}</a:tableStyleId>
              </a:tblPr>
              <a:tblGrid>
                <a:gridCol w="1863081">
                  <a:extLst>
                    <a:ext uri="{9D8B030D-6E8A-4147-A177-3AD203B41FA5}">
                      <a16:colId xmlns:a16="http://schemas.microsoft.com/office/drawing/2014/main" val="4062476520"/>
                    </a:ext>
                  </a:extLst>
                </a:gridCol>
                <a:gridCol w="1276795">
                  <a:extLst>
                    <a:ext uri="{9D8B030D-6E8A-4147-A177-3AD203B41FA5}">
                      <a16:colId xmlns:a16="http://schemas.microsoft.com/office/drawing/2014/main" val="2765034980"/>
                    </a:ext>
                  </a:extLst>
                </a:gridCol>
                <a:gridCol w="1227127">
                  <a:extLst>
                    <a:ext uri="{9D8B030D-6E8A-4147-A177-3AD203B41FA5}">
                      <a16:colId xmlns:a16="http://schemas.microsoft.com/office/drawing/2014/main" val="3859789858"/>
                    </a:ext>
                  </a:extLst>
                </a:gridCol>
              </a:tblGrid>
              <a:tr h="445676">
                <a:tc>
                  <a:txBody>
                    <a:bodyPr/>
                    <a:lstStyle/>
                    <a:p>
                      <a:pPr algn="ctr"/>
                      <a:r>
                        <a:rPr lang="en-US" sz="1600"/>
                        <a:t>Color Label</a:t>
                      </a:r>
                    </a:p>
                  </a:txBody>
                  <a:tcPr/>
                </a:tc>
                <a:tc>
                  <a:txBody>
                    <a:bodyPr/>
                    <a:lstStyle/>
                    <a:p>
                      <a:pPr algn="ctr"/>
                      <a:r>
                        <a:rPr lang="en-US" sz="1600"/>
                        <a:t>Excitation </a:t>
                      </a:r>
                      <a:r>
                        <a:rPr lang="el-GR" sz="1600"/>
                        <a:t>λ</a:t>
                      </a:r>
                      <a:endParaRPr lang="en-US" sz="1600"/>
                    </a:p>
                  </a:txBody>
                  <a:tcPr/>
                </a:tc>
                <a:tc>
                  <a:txBody>
                    <a:bodyPr/>
                    <a:lstStyle/>
                    <a:p>
                      <a:pPr algn="ctr"/>
                      <a:r>
                        <a:rPr lang="en-US" sz="1600"/>
                        <a:t>Emission </a:t>
                      </a:r>
                      <a:r>
                        <a:rPr lang="el-GR" sz="1600"/>
                        <a:t>λ</a:t>
                      </a:r>
                      <a:endParaRPr lang="en-US" sz="1600"/>
                    </a:p>
                  </a:txBody>
                  <a:tcPr/>
                </a:tc>
                <a:extLst>
                  <a:ext uri="{0D108BD9-81ED-4DB2-BD59-A6C34878D82A}">
                    <a16:rowId xmlns:a16="http://schemas.microsoft.com/office/drawing/2014/main" val="4058140766"/>
                  </a:ext>
                </a:extLst>
              </a:tr>
              <a:tr h="445676">
                <a:tc>
                  <a:txBody>
                    <a:bodyPr/>
                    <a:lstStyle/>
                    <a:p>
                      <a:pPr algn="ctr"/>
                      <a:r>
                        <a:rPr lang="en-US" sz="1600"/>
                        <a:t>Atto 425 (aqua)</a:t>
                      </a:r>
                    </a:p>
                  </a:txBody>
                  <a:tcPr/>
                </a:tc>
                <a:tc>
                  <a:txBody>
                    <a:bodyPr/>
                    <a:lstStyle/>
                    <a:p>
                      <a:pPr algn="ctr"/>
                      <a:r>
                        <a:rPr lang="en-US" sz="1600" dirty="0"/>
                        <a:t>436</a:t>
                      </a:r>
                    </a:p>
                  </a:txBody>
                  <a:tcPr/>
                </a:tc>
                <a:tc>
                  <a:txBody>
                    <a:bodyPr/>
                    <a:lstStyle/>
                    <a:p>
                      <a:pPr algn="ctr"/>
                      <a:r>
                        <a:rPr lang="en-US" sz="1600" dirty="0"/>
                        <a:t>485</a:t>
                      </a:r>
                    </a:p>
                  </a:txBody>
                  <a:tcPr/>
                </a:tc>
                <a:extLst>
                  <a:ext uri="{0D108BD9-81ED-4DB2-BD59-A6C34878D82A}">
                    <a16:rowId xmlns:a16="http://schemas.microsoft.com/office/drawing/2014/main" val="566441538"/>
                  </a:ext>
                </a:extLst>
              </a:tr>
              <a:tr h="445676">
                <a:tc>
                  <a:txBody>
                    <a:bodyPr/>
                    <a:lstStyle/>
                    <a:p>
                      <a:pPr algn="ctr"/>
                      <a:r>
                        <a:rPr lang="en-US" sz="1600"/>
                        <a:t>6-FAM (green)</a:t>
                      </a:r>
                    </a:p>
                  </a:txBody>
                  <a:tcPr/>
                </a:tc>
                <a:tc>
                  <a:txBody>
                    <a:bodyPr/>
                    <a:lstStyle/>
                    <a:p>
                      <a:pPr algn="ctr"/>
                      <a:r>
                        <a:rPr lang="en-US" sz="1600" dirty="0"/>
                        <a:t>490</a:t>
                      </a:r>
                    </a:p>
                  </a:txBody>
                  <a:tcPr/>
                </a:tc>
                <a:tc>
                  <a:txBody>
                    <a:bodyPr/>
                    <a:lstStyle/>
                    <a:p>
                      <a:pPr algn="ctr"/>
                      <a:r>
                        <a:rPr lang="en-US" sz="1600"/>
                        <a:t>525</a:t>
                      </a:r>
                    </a:p>
                  </a:txBody>
                  <a:tcPr/>
                </a:tc>
                <a:extLst>
                  <a:ext uri="{0D108BD9-81ED-4DB2-BD59-A6C34878D82A}">
                    <a16:rowId xmlns:a16="http://schemas.microsoft.com/office/drawing/2014/main" val="3282524462"/>
                  </a:ext>
                </a:extLst>
              </a:tr>
              <a:tr h="445676">
                <a:tc>
                  <a:txBody>
                    <a:bodyPr/>
                    <a:lstStyle/>
                    <a:p>
                      <a:pPr algn="ctr"/>
                      <a:r>
                        <a:rPr lang="en-US" sz="1600"/>
                        <a:t>Atto 550 (orange)</a:t>
                      </a:r>
                    </a:p>
                  </a:txBody>
                  <a:tcPr/>
                </a:tc>
                <a:tc>
                  <a:txBody>
                    <a:bodyPr/>
                    <a:lstStyle/>
                    <a:p>
                      <a:pPr algn="ctr"/>
                      <a:r>
                        <a:rPr lang="en-US" sz="1600"/>
                        <a:t>555</a:t>
                      </a:r>
                    </a:p>
                  </a:txBody>
                  <a:tcPr/>
                </a:tc>
                <a:tc>
                  <a:txBody>
                    <a:bodyPr/>
                    <a:lstStyle/>
                    <a:p>
                      <a:pPr algn="ctr"/>
                      <a:r>
                        <a:rPr lang="en-US" sz="1600"/>
                        <a:t>576</a:t>
                      </a:r>
                    </a:p>
                  </a:txBody>
                  <a:tcPr/>
                </a:tc>
                <a:extLst>
                  <a:ext uri="{0D108BD9-81ED-4DB2-BD59-A6C34878D82A}">
                    <a16:rowId xmlns:a16="http://schemas.microsoft.com/office/drawing/2014/main" val="2491921004"/>
                  </a:ext>
                </a:extLst>
              </a:tr>
              <a:tr h="445676">
                <a:tc>
                  <a:txBody>
                    <a:bodyPr/>
                    <a:lstStyle/>
                    <a:p>
                      <a:pPr algn="ctr"/>
                      <a:r>
                        <a:rPr lang="en-US" sz="1600"/>
                        <a:t>Texas Red (red)</a:t>
                      </a:r>
                    </a:p>
                  </a:txBody>
                  <a:tcPr/>
                </a:tc>
                <a:tc>
                  <a:txBody>
                    <a:bodyPr/>
                    <a:lstStyle/>
                    <a:p>
                      <a:pPr algn="ctr"/>
                      <a:r>
                        <a:rPr lang="en-US" sz="1600"/>
                        <a:t>595</a:t>
                      </a:r>
                    </a:p>
                  </a:txBody>
                  <a:tcPr/>
                </a:tc>
                <a:tc>
                  <a:txBody>
                    <a:bodyPr/>
                    <a:lstStyle/>
                    <a:p>
                      <a:pPr algn="ctr"/>
                      <a:r>
                        <a:rPr lang="en-US" sz="1600"/>
                        <a:t>620</a:t>
                      </a:r>
                    </a:p>
                  </a:txBody>
                  <a:tcPr/>
                </a:tc>
                <a:extLst>
                  <a:ext uri="{0D108BD9-81ED-4DB2-BD59-A6C34878D82A}">
                    <a16:rowId xmlns:a16="http://schemas.microsoft.com/office/drawing/2014/main" val="2950939340"/>
                  </a:ext>
                </a:extLst>
              </a:tr>
              <a:tr h="445676">
                <a:tc>
                  <a:txBody>
                    <a:bodyPr/>
                    <a:lstStyle/>
                    <a:p>
                      <a:pPr algn="ctr"/>
                      <a:r>
                        <a:rPr lang="en-US" sz="1600"/>
                        <a:t>Atto 643 (far red)</a:t>
                      </a:r>
                    </a:p>
                  </a:txBody>
                  <a:tcPr/>
                </a:tc>
                <a:tc>
                  <a:txBody>
                    <a:bodyPr/>
                    <a:lstStyle/>
                    <a:p>
                      <a:pPr algn="ctr"/>
                      <a:r>
                        <a:rPr lang="en-US" sz="1600" dirty="0"/>
                        <a:t>643</a:t>
                      </a:r>
                    </a:p>
                  </a:txBody>
                  <a:tcPr/>
                </a:tc>
                <a:tc>
                  <a:txBody>
                    <a:bodyPr/>
                    <a:lstStyle/>
                    <a:p>
                      <a:pPr algn="ctr"/>
                      <a:r>
                        <a:rPr lang="en-US" sz="1600" dirty="0"/>
                        <a:t>669</a:t>
                      </a:r>
                    </a:p>
                  </a:txBody>
                  <a:tcPr/>
                </a:tc>
                <a:extLst>
                  <a:ext uri="{0D108BD9-81ED-4DB2-BD59-A6C34878D82A}">
                    <a16:rowId xmlns:a16="http://schemas.microsoft.com/office/drawing/2014/main" val="701434374"/>
                  </a:ext>
                </a:extLst>
              </a:tr>
            </a:tbl>
          </a:graphicData>
        </a:graphic>
      </p:graphicFrame>
      <p:sp>
        <p:nvSpPr>
          <p:cNvPr id="10" name="TextBox 9">
            <a:extLst>
              <a:ext uri="{FF2B5EF4-FFF2-40B4-BE49-F238E27FC236}">
                <a16:creationId xmlns:a16="http://schemas.microsoft.com/office/drawing/2014/main" id="{F65BB0D9-27C3-BCDF-DB1E-8E79AA19D0B9}"/>
              </a:ext>
            </a:extLst>
          </p:cNvPr>
          <p:cNvSpPr txBox="1"/>
          <p:nvPr/>
        </p:nvSpPr>
        <p:spPr>
          <a:xfrm>
            <a:off x="1148147" y="1563618"/>
            <a:ext cx="3578479" cy="646331"/>
          </a:xfrm>
          <a:prstGeom prst="rect">
            <a:avLst/>
          </a:prstGeom>
          <a:noFill/>
        </p:spPr>
        <p:txBody>
          <a:bodyPr wrap="square" rtlCol="0">
            <a:spAutoFit/>
          </a:bodyPr>
          <a:lstStyle/>
          <a:p>
            <a:pPr marL="285750" marR="0" indent="-285750" algn="l" rtl="0" eaLnBrk="1" fontAlgn="auto" latinLnBrk="0" hangingPunct="1">
              <a:spcBef>
                <a:spcPts val="0"/>
              </a:spcBef>
              <a:spcAft>
                <a:spcPts val="0"/>
              </a:spcAft>
              <a:buFont typeface="Arial" panose="020B0604020202020204" pitchFamily="34" charset="0"/>
              <a:buChar char="•"/>
            </a:pPr>
            <a:r>
              <a:rPr lang="en-US" b="1" i="0" u="none" strike="noStrike" kern="1200" spc="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Five standard color labels</a:t>
            </a:r>
          </a:p>
          <a:p>
            <a:pPr marL="285750" marR="0" indent="-285750" algn="l" rtl="0" eaLnBrk="1" fontAlgn="auto" latinLnBrk="0" hangingPunct="1">
              <a:spcBef>
                <a:spcPts val="0"/>
              </a:spcBef>
              <a:spcAft>
                <a:spcPts val="0"/>
              </a:spcAft>
              <a:buFont typeface="Arial" panose="020B0604020202020204" pitchFamily="34" charset="0"/>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Custom labeling available</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75ABA4D-622E-D963-7366-3697C415CCBF}"/>
              </a:ext>
            </a:extLst>
          </p:cNvPr>
          <p:cNvSpPr txBox="1"/>
          <p:nvPr/>
        </p:nvSpPr>
        <p:spPr>
          <a:xfrm>
            <a:off x="412663" y="17882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Standard Color Label Options and Custom Configuration</a:t>
            </a: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ndParaRPr>
          </a:p>
        </p:txBody>
      </p:sp>
      <p:sp>
        <p:nvSpPr>
          <p:cNvPr id="18" name="TextBox 17">
            <a:extLst>
              <a:ext uri="{FF2B5EF4-FFF2-40B4-BE49-F238E27FC236}">
                <a16:creationId xmlns:a16="http://schemas.microsoft.com/office/drawing/2014/main" id="{BE6936ED-6CD2-3482-CC9D-96184E34EA07}"/>
              </a:ext>
            </a:extLst>
          </p:cNvPr>
          <p:cNvSpPr txBox="1"/>
          <p:nvPr/>
        </p:nvSpPr>
        <p:spPr>
          <a:xfrm>
            <a:off x="4946717" y="1563617"/>
            <a:ext cx="7007386" cy="646331"/>
          </a:xfrm>
          <a:prstGeom prst="rect">
            <a:avLst/>
          </a:prstGeom>
          <a:noFill/>
        </p:spPr>
        <p:txBody>
          <a:bodyPr wrap="square" rtlCol="0">
            <a:spAutoFit/>
          </a:bodyPr>
          <a:lstStyle/>
          <a:p>
            <a:pPr marL="285750" marR="0" indent="-285750" algn="l" rtl="0" eaLnBrk="1" fontAlgn="auto" latinLnBrk="0" hangingPunct="1">
              <a:spcBef>
                <a:spcPts val="0"/>
              </a:spcBef>
              <a:spcAft>
                <a:spcPts val="0"/>
              </a:spcAft>
              <a:buFont typeface="Arial" panose="020B0604020202020204" pitchFamily="34" charset="0"/>
              <a:buChar char="•"/>
            </a:pPr>
            <a:r>
              <a:rPr lang="en-US" b="1" i="0" u="none" strike="noStrike" kern="1200" spc="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Probe concentrations: standard, custom or dehydrated</a:t>
            </a:r>
          </a:p>
          <a:p>
            <a:pPr marL="285750" marR="0" indent="-285750" algn="l" rtl="0" eaLnBrk="1" fontAlgn="auto" latinLnBrk="0" hangingPunct="1">
              <a:spcBef>
                <a:spcPts val="0"/>
              </a:spcBef>
              <a:spcAft>
                <a:spcPts val="0"/>
              </a:spcAft>
              <a:buFont typeface="Arial" panose="020B0604020202020204" pitchFamily="34" charset="0"/>
              <a:buChar char="•"/>
            </a:pP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Probes can be pre-combined</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phic 18">
            <a:extLst>
              <a:ext uri="{FF2B5EF4-FFF2-40B4-BE49-F238E27FC236}">
                <a16:creationId xmlns:a16="http://schemas.microsoft.com/office/drawing/2014/main" id="{DF8B41A2-34B0-E8F1-1FFC-DDE03DAEB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0336" y="2456894"/>
            <a:ext cx="1129978" cy="2874074"/>
          </a:xfrm>
          <a:prstGeom prst="rect">
            <a:avLst/>
          </a:prstGeom>
        </p:spPr>
      </p:pic>
      <p:pic>
        <p:nvPicPr>
          <p:cNvPr id="21" name="Picture 20">
            <a:extLst>
              <a:ext uri="{FF2B5EF4-FFF2-40B4-BE49-F238E27FC236}">
                <a16:creationId xmlns:a16="http://schemas.microsoft.com/office/drawing/2014/main" id="{47390A80-091A-9F1E-D0CB-489E5D9547F5}"/>
              </a:ext>
            </a:extLst>
          </p:cNvPr>
          <p:cNvPicPr>
            <a:picLocks noChangeAspect="1"/>
          </p:cNvPicPr>
          <p:nvPr/>
        </p:nvPicPr>
        <p:blipFill>
          <a:blip r:embed="rId7"/>
          <a:stretch>
            <a:fillRect/>
          </a:stretch>
        </p:blipFill>
        <p:spPr>
          <a:xfrm>
            <a:off x="8169647" y="2805085"/>
            <a:ext cx="904875" cy="2562225"/>
          </a:xfrm>
          <a:prstGeom prst="rect">
            <a:avLst/>
          </a:prstGeom>
        </p:spPr>
      </p:pic>
      <p:pic>
        <p:nvPicPr>
          <p:cNvPr id="22" name="Picture 21" descr="A pink and black pixelated image&#10;&#10;Description automatically generated">
            <a:extLst>
              <a:ext uri="{FF2B5EF4-FFF2-40B4-BE49-F238E27FC236}">
                <a16:creationId xmlns:a16="http://schemas.microsoft.com/office/drawing/2014/main" id="{28487A01-3FC6-A434-C2C8-4F87738D4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0046" y="3532845"/>
            <a:ext cx="1247619" cy="1771429"/>
          </a:xfrm>
          <a:prstGeom prst="rect">
            <a:avLst/>
          </a:prstGeom>
        </p:spPr>
      </p:pic>
      <p:pic>
        <p:nvPicPr>
          <p:cNvPr id="26" name="Graphic 25">
            <a:extLst>
              <a:ext uri="{FF2B5EF4-FFF2-40B4-BE49-F238E27FC236}">
                <a16:creationId xmlns:a16="http://schemas.microsoft.com/office/drawing/2014/main" id="{0BCF72DA-037F-CDFF-B0F1-5C8E2C77FA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11684" y="2686429"/>
            <a:ext cx="2092125" cy="2841157"/>
          </a:xfrm>
          <a:prstGeom prst="rect">
            <a:avLst/>
          </a:prstGeom>
        </p:spPr>
      </p:pic>
    </p:spTree>
    <p:extLst>
      <p:ext uri="{BB962C8B-B14F-4D97-AF65-F5344CB8AC3E}">
        <p14:creationId xmlns:p14="http://schemas.microsoft.com/office/powerpoint/2010/main" val="392926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2" name="TextBox 1">
            <a:extLst>
              <a:ext uri="{FF2B5EF4-FFF2-40B4-BE49-F238E27FC236}">
                <a16:creationId xmlns:a16="http://schemas.microsoft.com/office/drawing/2014/main" id="{9A663293-C397-AA39-9540-09EEA30598F5}"/>
              </a:ext>
            </a:extLst>
          </p:cNvPr>
          <p:cNvSpPr txBox="1"/>
          <p:nvPr/>
        </p:nvSpPr>
        <p:spPr>
          <a:xfrm>
            <a:off x="412663" y="1616618"/>
            <a:ext cx="72454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We provide convenient ordering online of all our catalog probes. </a:t>
            </a:r>
          </a:p>
          <a:p>
            <a:endParaRPr 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sz="1600" b="1" dirty="0">
                <a:latin typeface="Open Sans" panose="020B0606030504020204" pitchFamily="34" charset="0"/>
                <a:ea typeface="Open Sans" panose="020B0606030504020204" pitchFamily="34" charset="0"/>
                <a:cs typeface="Open Sans" panose="020B0606030504020204" pitchFamily="34" charset="0"/>
              </a:rPr>
              <a:t>Visit </a:t>
            </a:r>
            <a:r>
              <a:rPr lang="en-US" sz="1600" b="1" dirty="0">
                <a:latin typeface="Open Sans" panose="020B0606030504020204" pitchFamily="34" charset="0"/>
                <a:ea typeface="Open Sans" panose="020B0606030504020204" pitchFamily="34" charset="0"/>
                <a:cs typeface="Open Sans" panose="020B0606030504020204" pitchFamily="34" charset="0"/>
                <a:hlinkClick r:id="rId4"/>
              </a:rPr>
              <a:t>https://kromatid.com</a:t>
            </a:r>
            <a:r>
              <a:rPr lang="en-US" sz="1600" b="1" dirty="0">
                <a:latin typeface="Open Sans" panose="020B0606030504020204" pitchFamily="34" charset="0"/>
                <a:ea typeface="Open Sans" panose="020B0606030504020204" pitchFamily="34" charset="0"/>
                <a:cs typeface="Open Sans" panose="020B0606030504020204" pitchFamily="34" charset="0"/>
              </a:rPr>
              <a:t> and click on FISH Probes from our menu.</a:t>
            </a:r>
          </a:p>
        </p:txBody>
      </p:sp>
      <p:sp>
        <p:nvSpPr>
          <p:cNvPr id="4" name="TextBox 3">
            <a:extLst>
              <a:ext uri="{FF2B5EF4-FFF2-40B4-BE49-F238E27FC236}">
                <a16:creationId xmlns:a16="http://schemas.microsoft.com/office/drawing/2014/main" id="{A49C150E-9B65-4CFE-8065-97CD8EB86EC5}"/>
              </a:ext>
            </a:extLst>
          </p:cNvPr>
          <p:cNvSpPr txBox="1"/>
          <p:nvPr/>
        </p:nvSpPr>
        <p:spPr>
          <a:xfrm>
            <a:off x="412663" y="3667525"/>
            <a:ext cx="76472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Open Sans"/>
                <a:ea typeface="Open Sans"/>
                <a:cs typeface="Open Sans"/>
              </a:rPr>
              <a:t>For custom services or probes, ordering can be done from any of the FISH</a:t>
            </a:r>
          </a:p>
          <a:p>
            <a:r>
              <a:rPr lang="en-US" sz="1600" b="1" dirty="0">
                <a:latin typeface="Open Sans"/>
                <a:ea typeface="Open Sans"/>
                <a:cs typeface="Open Sans"/>
              </a:rPr>
              <a:t>probe pages on our website, by clicking the “Request a Quote” button. </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blue and pink cells in a black background&#10;&#10;Description automatically generated">
            <a:extLst>
              <a:ext uri="{FF2B5EF4-FFF2-40B4-BE49-F238E27FC236}">
                <a16:creationId xmlns:a16="http://schemas.microsoft.com/office/drawing/2014/main" id="{4F0CA1BF-1BC5-F95E-D6D2-F11F9CFCF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376" y="1284542"/>
            <a:ext cx="3581400" cy="3149600"/>
          </a:xfrm>
          <a:prstGeom prst="rect">
            <a:avLst/>
          </a:prstGeom>
        </p:spPr>
      </p:pic>
      <p:sp>
        <p:nvSpPr>
          <p:cNvPr id="9" name="TextBox 8">
            <a:extLst>
              <a:ext uri="{FF2B5EF4-FFF2-40B4-BE49-F238E27FC236}">
                <a16:creationId xmlns:a16="http://schemas.microsoft.com/office/drawing/2014/main" id="{1FFA5E55-53EB-601C-E184-D31E79EF9DD7}"/>
              </a:ext>
            </a:extLst>
          </p:cNvPr>
          <p:cNvSpPr txBox="1"/>
          <p:nvPr/>
        </p:nvSpPr>
        <p:spPr>
          <a:xfrm>
            <a:off x="8892860" y="4475232"/>
            <a:ext cx="2974805" cy="1560068"/>
          </a:xfrm>
          <a:prstGeom prst="rect">
            <a:avLst/>
          </a:prstGeom>
          <a:solidFill>
            <a:srgbClr val="004469">
              <a:alpha val="76863"/>
            </a:srgbClr>
          </a:solidFill>
        </p:spPr>
        <p:txBody>
          <a:bodyPr wrap="square" rtlCol="0">
            <a:spAutoFit/>
          </a:bodyPr>
          <a:lstStyle/>
          <a:p>
            <a:pPr algn="r"/>
            <a:r>
              <a:rPr lang="en-US" sz="800" b="1">
                <a:solidFill>
                  <a:schemeClr val="bg1"/>
                </a:solidFill>
                <a:effectLst/>
                <a:latin typeface="Open Sans" panose="020B0606030504020204" pitchFamily="34" charset="0"/>
              </a:rPr>
              <a:t>TECHNICAL SUPPORT:</a:t>
            </a:r>
            <a:endParaRPr lang="en-US" sz="800">
              <a:solidFill>
                <a:schemeClr val="bg1"/>
              </a:solidFill>
              <a:effectLst/>
              <a:latin typeface="Open Sans" panose="020B0606030504020204" pitchFamily="34" charset="0"/>
            </a:endParaRPr>
          </a:p>
          <a:p>
            <a:pPr algn="r"/>
            <a:r>
              <a:rPr lang="en-US" sz="800" b="1">
                <a:solidFill>
                  <a:schemeClr val="bg1"/>
                </a:solidFill>
                <a:effectLst/>
                <a:latin typeface="Open Sans" panose="020B0606030504020204" pitchFamily="34" charset="0"/>
              </a:rPr>
              <a:t>LIVE CHAT: M-F 9 AM- 5 PM MT</a:t>
            </a:r>
            <a:endParaRPr lang="en-US" sz="800">
              <a:solidFill>
                <a:schemeClr val="bg1"/>
              </a:solidFill>
              <a:effectLst/>
              <a:latin typeface="Open Sans" panose="020B0606030504020204" pitchFamily="34" charset="0"/>
            </a:endParaRPr>
          </a:p>
          <a:p>
            <a:pPr algn="r"/>
            <a:r>
              <a:rPr lang="en-US" sz="800" b="1">
                <a:solidFill>
                  <a:schemeClr val="bg1"/>
                </a:solidFill>
                <a:effectLst/>
                <a:latin typeface="Open Sans" panose="020B0606030504020204" pitchFamily="34" charset="0"/>
              </a:rPr>
              <a:t>EMAIL: TECHSUPPORT@KROMATID.COM</a:t>
            </a:r>
            <a:endParaRPr lang="en-US" sz="800">
              <a:solidFill>
                <a:schemeClr val="bg1"/>
              </a:solidFill>
              <a:effectLst/>
              <a:latin typeface="Open Sans" panose="020B0606030504020204" pitchFamily="34" charset="0"/>
            </a:endParaRPr>
          </a:p>
          <a:p>
            <a:pPr algn="r"/>
            <a:br>
              <a:rPr lang="en-US" sz="800">
                <a:solidFill>
                  <a:schemeClr val="bg1"/>
                </a:solidFill>
                <a:effectLst/>
                <a:latin typeface="Open Sans" panose="020B0606030504020204" pitchFamily="34" charset="0"/>
              </a:rPr>
            </a:br>
            <a:endParaRPr lang="en-US" sz="800">
              <a:solidFill>
                <a:schemeClr val="bg1"/>
              </a:solidFill>
              <a:effectLst/>
              <a:latin typeface="Open Sans" panose="020B0606030504020204" pitchFamily="34" charset="0"/>
            </a:endParaRPr>
          </a:p>
          <a:p>
            <a:pPr algn="r"/>
            <a:r>
              <a:rPr lang="en-US" sz="800" b="1">
                <a:solidFill>
                  <a:schemeClr val="bg1"/>
                </a:solidFill>
                <a:effectLst/>
                <a:latin typeface="Open Sans" panose="020B0606030504020204" pitchFamily="34" charset="0"/>
              </a:rPr>
              <a:t>INQUIRIES AND ORDERS:</a:t>
            </a:r>
            <a:endParaRPr lang="en-US" sz="800">
              <a:solidFill>
                <a:schemeClr val="bg1"/>
              </a:solidFill>
              <a:effectLst/>
              <a:latin typeface="Open Sans" panose="020B0606030504020204" pitchFamily="34" charset="0"/>
            </a:endParaRPr>
          </a:p>
          <a:p>
            <a:pPr algn="r"/>
            <a:r>
              <a:rPr lang="en-US" sz="800" b="1">
                <a:solidFill>
                  <a:schemeClr val="bg1"/>
                </a:solidFill>
                <a:effectLst/>
                <a:latin typeface="Open Sans" panose="020B0606030504020204" pitchFamily="34" charset="0"/>
              </a:rPr>
              <a:t>EMAIL: SALES@KROMATID.COM</a:t>
            </a:r>
            <a:endParaRPr lang="en-US" sz="800">
              <a:solidFill>
                <a:schemeClr val="bg1"/>
              </a:solidFill>
              <a:effectLst/>
              <a:latin typeface="Open Sans" panose="020B0606030504020204" pitchFamily="34" charset="0"/>
            </a:endParaRPr>
          </a:p>
          <a:p>
            <a:pPr algn="r"/>
            <a:r>
              <a:rPr lang="en-US" sz="800" b="1">
                <a:solidFill>
                  <a:schemeClr val="bg1"/>
                </a:solidFill>
                <a:effectLst/>
                <a:latin typeface="Open Sans" panose="020B0606030504020204" pitchFamily="34" charset="0"/>
              </a:rPr>
              <a:t>WEB: KROMATID.COM</a:t>
            </a:r>
            <a:endParaRPr lang="en-US" sz="800">
              <a:solidFill>
                <a:schemeClr val="bg1"/>
              </a:solidFill>
              <a:effectLst/>
              <a:latin typeface="Open Sans" panose="020B0606030504020204" pitchFamily="34" charset="0"/>
            </a:endParaRPr>
          </a:p>
          <a:p>
            <a:pPr algn="r"/>
            <a:br>
              <a:rPr lang="en-US" sz="800">
                <a:solidFill>
                  <a:schemeClr val="bg1"/>
                </a:solidFill>
                <a:effectLst/>
                <a:latin typeface="Open Sans" panose="020B0606030504020204" pitchFamily="34" charset="0"/>
              </a:rPr>
            </a:br>
            <a:endParaRPr lang="en-US" sz="800">
              <a:solidFill>
                <a:schemeClr val="bg1"/>
              </a:solidFill>
              <a:effectLst/>
              <a:latin typeface="Open Sans" panose="020B0606030504020204" pitchFamily="34" charset="0"/>
            </a:endParaRPr>
          </a:p>
          <a:p>
            <a:pPr algn="r"/>
            <a:r>
              <a:rPr lang="en-US" sz="800" b="1">
                <a:solidFill>
                  <a:schemeClr val="bg1"/>
                </a:solidFill>
                <a:effectLst/>
                <a:latin typeface="Open Sans" panose="020B0606030504020204" pitchFamily="34" charset="0"/>
              </a:rPr>
              <a:t>Ph: 720.815.2898</a:t>
            </a:r>
            <a:endParaRPr lang="en-US" sz="800">
              <a:solidFill>
                <a:schemeClr val="bg1"/>
              </a:solidFill>
              <a:effectLst/>
              <a:latin typeface="Open Sans" panose="020B0606030504020204" pitchFamily="34" charset="0"/>
            </a:endParaRPr>
          </a:p>
          <a:p>
            <a:pPr algn="r"/>
            <a:r>
              <a:rPr lang="en-US" sz="800" b="1" err="1">
                <a:solidFill>
                  <a:schemeClr val="bg1"/>
                </a:solidFill>
                <a:effectLst/>
                <a:latin typeface="Open Sans" panose="020B0606030504020204" pitchFamily="34" charset="0"/>
              </a:rPr>
              <a:t>Fx</a:t>
            </a:r>
            <a:r>
              <a:rPr lang="en-US" sz="800" b="1">
                <a:solidFill>
                  <a:schemeClr val="bg1"/>
                </a:solidFill>
                <a:effectLst/>
                <a:latin typeface="Open Sans" panose="020B0606030504020204" pitchFamily="34" charset="0"/>
              </a:rPr>
              <a:t>: 720.815.2902</a:t>
            </a:r>
            <a:endParaRPr lang="en-US" sz="800">
              <a:solidFill>
                <a:schemeClr val="bg1"/>
              </a:solidFill>
              <a:effectLst/>
              <a:latin typeface="Open Sans" panose="020B0606030504020204" pitchFamily="34" charset="0"/>
            </a:endParaRPr>
          </a:p>
        </p:txBody>
      </p:sp>
      <p:pic>
        <p:nvPicPr>
          <p:cNvPr id="8" name="Picture 7" descr="A blue letter k on a black background&#10;&#10;Description automatically generated">
            <a:extLst>
              <a:ext uri="{FF2B5EF4-FFF2-40B4-BE49-F238E27FC236}">
                <a16:creationId xmlns:a16="http://schemas.microsoft.com/office/drawing/2014/main" id="{053D2B93-E7A8-4EEC-BEE3-B0D1E36B5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0488" y="4475232"/>
            <a:ext cx="254000" cy="381000"/>
          </a:xfrm>
          <a:prstGeom prst="rect">
            <a:avLst/>
          </a:prstGeom>
        </p:spPr>
      </p:pic>
      <p:sp>
        <p:nvSpPr>
          <p:cNvPr id="5" name="TextBox 4">
            <a:extLst>
              <a:ext uri="{FF2B5EF4-FFF2-40B4-BE49-F238E27FC236}">
                <a16:creationId xmlns:a16="http://schemas.microsoft.com/office/drawing/2014/main" id="{B75ABA4D-622E-D963-7366-3697C415CCBF}"/>
              </a:ext>
            </a:extLst>
          </p:cNvPr>
          <p:cNvSpPr txBox="1"/>
          <p:nvPr/>
        </p:nvSpPr>
        <p:spPr>
          <a:xfrm>
            <a:off x="412663" y="178826"/>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Ordering Pinpoint FISH™</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pic>
        <p:nvPicPr>
          <p:cNvPr id="16" name="Picture 15">
            <a:extLst>
              <a:ext uri="{FF2B5EF4-FFF2-40B4-BE49-F238E27FC236}">
                <a16:creationId xmlns:a16="http://schemas.microsoft.com/office/drawing/2014/main" id="{29C5345E-F79E-E4CE-B97F-6A56576F546F}"/>
              </a:ext>
            </a:extLst>
          </p:cNvPr>
          <p:cNvPicPr>
            <a:picLocks noChangeAspect="1"/>
          </p:cNvPicPr>
          <p:nvPr/>
        </p:nvPicPr>
        <p:blipFill>
          <a:blip r:embed="rId7"/>
          <a:stretch>
            <a:fillRect/>
          </a:stretch>
        </p:blipFill>
        <p:spPr>
          <a:xfrm>
            <a:off x="5173725" y="4287961"/>
            <a:ext cx="1266825" cy="371475"/>
          </a:xfrm>
          <a:prstGeom prst="rect">
            <a:avLst/>
          </a:prstGeom>
        </p:spPr>
      </p:pic>
      <p:sp>
        <p:nvSpPr>
          <p:cNvPr id="17" name="TextBox 16">
            <a:extLst>
              <a:ext uri="{FF2B5EF4-FFF2-40B4-BE49-F238E27FC236}">
                <a16:creationId xmlns:a16="http://schemas.microsoft.com/office/drawing/2014/main" id="{280DEA84-34C8-ACE7-A243-D7C5234CFF7E}"/>
              </a:ext>
            </a:extLst>
          </p:cNvPr>
          <p:cNvSpPr txBox="1"/>
          <p:nvPr/>
        </p:nvSpPr>
        <p:spPr>
          <a:xfrm>
            <a:off x="2233450" y="5014687"/>
            <a:ext cx="6172200" cy="584775"/>
          </a:xfrm>
          <a:prstGeom prst="rect">
            <a:avLst/>
          </a:prstGeom>
          <a:noFill/>
        </p:spPr>
        <p:txBody>
          <a:bodyPr wrap="square" rtlCol="0">
            <a:spAutoFit/>
          </a:bodyPr>
          <a:lstStyle/>
          <a:p>
            <a:r>
              <a:rPr lang="en-US" sz="1600" dirty="0">
                <a:latin typeface="Open Sans"/>
                <a:ea typeface="Open Sans"/>
                <a:cs typeface="Open Sans"/>
              </a:rPr>
              <a:t>Your local sales representative can discuss your fluorescent labeling needs and any specific experimental requirements.</a:t>
            </a:r>
            <a:endParaRPr lang="en-US" sz="1600" dirty="0"/>
          </a:p>
        </p:txBody>
      </p:sp>
      <p:graphicFrame>
        <p:nvGraphicFramePr>
          <p:cNvPr id="3" name="Table 2">
            <a:extLst>
              <a:ext uri="{FF2B5EF4-FFF2-40B4-BE49-F238E27FC236}">
                <a16:creationId xmlns:a16="http://schemas.microsoft.com/office/drawing/2014/main" id="{8A7EB2B7-DB58-BEB3-6C8F-59F4D3C0345B}"/>
              </a:ext>
            </a:extLst>
          </p:cNvPr>
          <p:cNvGraphicFramePr>
            <a:graphicFrameLocks noGrp="1"/>
          </p:cNvGraphicFramePr>
          <p:nvPr>
            <p:extLst>
              <p:ext uri="{D42A27DB-BD31-4B8C-83A1-F6EECF244321}">
                <p14:modId xmlns:p14="http://schemas.microsoft.com/office/powerpoint/2010/main" val="360341163"/>
              </p:ext>
            </p:extLst>
          </p:nvPr>
        </p:nvGraphicFramePr>
        <p:xfrm>
          <a:off x="708193" y="2922414"/>
          <a:ext cx="6420864" cy="370840"/>
        </p:xfrm>
        <a:graphic>
          <a:graphicData uri="http://schemas.openxmlformats.org/drawingml/2006/table">
            <a:tbl>
              <a:tblPr firstRow="1" bandRow="1">
                <a:tableStyleId>{5C22544A-7EE6-4342-B048-85BDC9FD1C3A}</a:tableStyleId>
              </a:tblPr>
              <a:tblGrid>
                <a:gridCol w="3210432">
                  <a:extLst>
                    <a:ext uri="{9D8B030D-6E8A-4147-A177-3AD203B41FA5}">
                      <a16:colId xmlns:a16="http://schemas.microsoft.com/office/drawing/2014/main" val="1216603322"/>
                    </a:ext>
                  </a:extLst>
                </a:gridCol>
                <a:gridCol w="3210432">
                  <a:extLst>
                    <a:ext uri="{9D8B030D-6E8A-4147-A177-3AD203B41FA5}">
                      <a16:colId xmlns:a16="http://schemas.microsoft.com/office/drawing/2014/main" val="23118847"/>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Credit Cards Accepted</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Purchase Orders Accepted</a:t>
                      </a:r>
                    </a:p>
                  </a:txBody>
                  <a:tcPr>
                    <a:solidFill>
                      <a:schemeClr val="bg1"/>
                    </a:solidFill>
                  </a:tcPr>
                </a:tc>
                <a:extLst>
                  <a:ext uri="{0D108BD9-81ED-4DB2-BD59-A6C34878D82A}">
                    <a16:rowId xmlns:a16="http://schemas.microsoft.com/office/drawing/2014/main" val="3226244011"/>
                  </a:ext>
                </a:extLst>
              </a:tr>
            </a:tbl>
          </a:graphicData>
        </a:graphic>
      </p:graphicFrame>
    </p:spTree>
    <p:extLst>
      <p:ext uri="{BB962C8B-B14F-4D97-AF65-F5344CB8AC3E}">
        <p14:creationId xmlns:p14="http://schemas.microsoft.com/office/powerpoint/2010/main" val="236498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295B2B2D-C32C-66C3-B911-80504E196FBD}"/>
              </a:ext>
            </a:extLst>
          </p:cNvPr>
          <p:cNvPicPr>
            <a:picLocks noChangeAspect="1"/>
          </p:cNvPicPr>
          <p:nvPr/>
        </p:nvPicPr>
        <p:blipFill rotWithShape="1">
          <a:blip r:embed="rId3">
            <a:alphaModFix amt="24000"/>
          </a:blip>
          <a:srcRect t="12382" b="6988"/>
          <a:stretch/>
        </p:blipFill>
        <p:spPr>
          <a:xfrm>
            <a:off x="20" y="1282"/>
            <a:ext cx="12191980" cy="6856718"/>
          </a:xfrm>
          <a:prstGeom prst="rect">
            <a:avLst/>
          </a:prstGeom>
        </p:spPr>
      </p:pic>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4"/>
          <a:stretch>
            <a:fillRect/>
          </a:stretch>
        </p:blipFill>
        <p:spPr>
          <a:xfrm>
            <a:off x="177253" y="5351018"/>
            <a:ext cx="1816100" cy="825500"/>
          </a:xfrm>
          <a:prstGeom prst="rect">
            <a:avLst/>
          </a:prstGeom>
        </p:spPr>
      </p:pic>
      <p:sp>
        <p:nvSpPr>
          <p:cNvPr id="11" name="TextBox 10">
            <a:extLst>
              <a:ext uri="{FF2B5EF4-FFF2-40B4-BE49-F238E27FC236}">
                <a16:creationId xmlns:a16="http://schemas.microsoft.com/office/drawing/2014/main" id="{CE0ABA1C-BC35-0F88-DA08-61B21C63F487}"/>
              </a:ext>
            </a:extLst>
          </p:cNvPr>
          <p:cNvSpPr txBox="1"/>
          <p:nvPr/>
        </p:nvSpPr>
        <p:spPr>
          <a:xfrm>
            <a:off x="4876366" y="2786428"/>
            <a:ext cx="3578479" cy="646331"/>
          </a:xfrm>
          <a:prstGeom prst="rect">
            <a:avLst/>
          </a:prstGeom>
          <a:noFill/>
        </p:spPr>
        <p:txBody>
          <a:bodyPr wrap="square" lIns="91440" tIns="45720" rIns="91440" bIns="45720" rtlCol="0" anchor="t">
            <a:spAutoFit/>
          </a:bodyPr>
          <a:lstStyle/>
          <a:p>
            <a:r>
              <a:rPr lang="en-US" sz="3600" b="1" dirty="0">
                <a:solidFill>
                  <a:srgbClr val="000000"/>
                </a:solidFill>
                <a:latin typeface="Open Sans"/>
                <a:ea typeface="Open Sans"/>
                <a:cs typeface="Open Sans"/>
              </a:rPr>
              <a:t>Q &amp; A</a:t>
            </a:r>
            <a:endParaRPr lang="en-US" sz="3600" b="1">
              <a:ea typeface="Calibri" panose="020F0502020204030204"/>
              <a:cs typeface="Calibri" panose="020F0502020204030204"/>
            </a:endParaRPr>
          </a:p>
        </p:txBody>
      </p:sp>
      <p:sp>
        <p:nvSpPr>
          <p:cNvPr id="2" name="TextBox 1">
            <a:extLst>
              <a:ext uri="{FF2B5EF4-FFF2-40B4-BE49-F238E27FC236}">
                <a16:creationId xmlns:a16="http://schemas.microsoft.com/office/drawing/2014/main" id="{BF4FAB1B-E710-5E82-29B6-C96E4B6312F5}"/>
              </a:ext>
            </a:extLst>
          </p:cNvPr>
          <p:cNvSpPr txBox="1"/>
          <p:nvPr/>
        </p:nvSpPr>
        <p:spPr>
          <a:xfrm>
            <a:off x="3972942" y="3813464"/>
            <a:ext cx="383063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hlinkClick r:id="rId5"/>
              </a:rPr>
              <a:t>Questions? Contact Us Today!</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130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4A38AE-3D78-F082-F9D3-CE1F44BC2C8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A43BB-F00E-57F5-D2EF-57C0BE108470}"/>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01F6D-681F-E270-6F51-565057438293}"/>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5D29AD3C-B6AF-8752-FFA7-72507EE88A97}"/>
              </a:ext>
            </a:extLst>
          </p:cNvPr>
          <p:cNvPicPr>
            <a:picLocks noChangeAspect="1"/>
          </p:cNvPicPr>
          <p:nvPr/>
        </p:nvPicPr>
        <p:blipFill>
          <a:blip r:embed="rId3"/>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8466A724-ED9C-58D3-B29D-4B944C194D63}"/>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KromaTiD Offers Unique Products and Services</a:t>
            </a:r>
          </a:p>
          <a:p>
            <a:pPr>
              <a:lnSpc>
                <a:spcPct val="90000"/>
              </a:lnSpc>
              <a:spcAft>
                <a:spcPts val="600"/>
              </a:spcAft>
            </a:pPr>
            <a:endParaRPr lang="en-US" dirty="0">
              <a:solidFill>
                <a:srgbClr val="FFFFFF"/>
              </a:solidFill>
              <a:latin typeface="Montserrat"/>
              <a:ea typeface="Open Sans"/>
              <a:cs typeface="Open Sans"/>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ndParaRPr>
          </a:p>
        </p:txBody>
      </p:sp>
      <p:pic>
        <p:nvPicPr>
          <p:cNvPr id="10" name="Picture 9" descr="A close-up of a microscope&#10;&#10;Description automatically generated">
            <a:extLst>
              <a:ext uri="{FF2B5EF4-FFF2-40B4-BE49-F238E27FC236}">
                <a16:creationId xmlns:a16="http://schemas.microsoft.com/office/drawing/2014/main" id="{54CA574B-C06E-9B72-E8EE-92C724B9FC94}"/>
              </a:ext>
            </a:extLst>
          </p:cNvPr>
          <p:cNvPicPr>
            <a:picLocks noChangeAspect="1"/>
          </p:cNvPicPr>
          <p:nvPr/>
        </p:nvPicPr>
        <p:blipFill>
          <a:blip r:embed="rId4"/>
          <a:stretch>
            <a:fillRect/>
          </a:stretch>
        </p:blipFill>
        <p:spPr>
          <a:xfrm>
            <a:off x="323825" y="1764445"/>
            <a:ext cx="2194684" cy="1614277"/>
          </a:xfrm>
          <a:prstGeom prst="rect">
            <a:avLst/>
          </a:prstGeom>
        </p:spPr>
      </p:pic>
      <p:pic>
        <p:nvPicPr>
          <p:cNvPr id="12" name="Picture 11">
            <a:extLst>
              <a:ext uri="{FF2B5EF4-FFF2-40B4-BE49-F238E27FC236}">
                <a16:creationId xmlns:a16="http://schemas.microsoft.com/office/drawing/2014/main" id="{192652E1-ECFB-D7E6-9984-5DC97DF738E6}"/>
              </a:ext>
            </a:extLst>
          </p:cNvPr>
          <p:cNvPicPr>
            <a:picLocks noChangeAspect="1"/>
          </p:cNvPicPr>
          <p:nvPr/>
        </p:nvPicPr>
        <p:blipFill>
          <a:blip r:embed="rId5"/>
          <a:stretch>
            <a:fillRect/>
          </a:stretch>
        </p:blipFill>
        <p:spPr>
          <a:xfrm>
            <a:off x="5000504" y="1777148"/>
            <a:ext cx="2185507" cy="1607467"/>
          </a:xfrm>
          <a:prstGeom prst="rect">
            <a:avLst/>
          </a:prstGeom>
        </p:spPr>
      </p:pic>
      <p:pic>
        <p:nvPicPr>
          <p:cNvPr id="14" name="Picture 13">
            <a:extLst>
              <a:ext uri="{FF2B5EF4-FFF2-40B4-BE49-F238E27FC236}">
                <a16:creationId xmlns:a16="http://schemas.microsoft.com/office/drawing/2014/main" id="{FE219579-82A0-9939-998F-B9EAEBB569AD}"/>
              </a:ext>
            </a:extLst>
          </p:cNvPr>
          <p:cNvPicPr>
            <a:picLocks noChangeAspect="1"/>
          </p:cNvPicPr>
          <p:nvPr/>
        </p:nvPicPr>
        <p:blipFill>
          <a:blip r:embed="rId6"/>
          <a:stretch>
            <a:fillRect/>
          </a:stretch>
        </p:blipFill>
        <p:spPr>
          <a:xfrm>
            <a:off x="2665169" y="1767847"/>
            <a:ext cx="2185507" cy="1605887"/>
          </a:xfrm>
          <a:prstGeom prst="rect">
            <a:avLst/>
          </a:prstGeom>
        </p:spPr>
      </p:pic>
      <p:pic>
        <p:nvPicPr>
          <p:cNvPr id="15" name="Picture 14" descr="A close-up of a test&#10;&#10;Description automatically generated">
            <a:extLst>
              <a:ext uri="{FF2B5EF4-FFF2-40B4-BE49-F238E27FC236}">
                <a16:creationId xmlns:a16="http://schemas.microsoft.com/office/drawing/2014/main" id="{3103B720-A5A2-8388-6BCD-C2DE93C23914}"/>
              </a:ext>
            </a:extLst>
          </p:cNvPr>
          <p:cNvPicPr>
            <a:picLocks noChangeAspect="1"/>
          </p:cNvPicPr>
          <p:nvPr/>
        </p:nvPicPr>
        <p:blipFill>
          <a:blip r:embed="rId7"/>
          <a:stretch>
            <a:fillRect/>
          </a:stretch>
        </p:blipFill>
        <p:spPr>
          <a:xfrm>
            <a:off x="7343371" y="1767847"/>
            <a:ext cx="2185507" cy="1600323"/>
          </a:xfrm>
          <a:prstGeom prst="rect">
            <a:avLst/>
          </a:prstGeom>
        </p:spPr>
      </p:pic>
      <p:pic>
        <p:nvPicPr>
          <p:cNvPr id="16" name="Picture 15" descr="A blue light on a black background&#10;&#10;Description automatically generated">
            <a:extLst>
              <a:ext uri="{FF2B5EF4-FFF2-40B4-BE49-F238E27FC236}">
                <a16:creationId xmlns:a16="http://schemas.microsoft.com/office/drawing/2014/main" id="{1A6CB392-A624-B95C-0527-E6B5D7B20616}"/>
              </a:ext>
            </a:extLst>
          </p:cNvPr>
          <p:cNvPicPr>
            <a:picLocks noChangeAspect="1"/>
          </p:cNvPicPr>
          <p:nvPr/>
        </p:nvPicPr>
        <p:blipFill>
          <a:blip r:embed="rId8"/>
          <a:stretch>
            <a:fillRect/>
          </a:stretch>
        </p:blipFill>
        <p:spPr>
          <a:xfrm>
            <a:off x="9678707" y="1777148"/>
            <a:ext cx="2185507" cy="1601574"/>
          </a:xfrm>
          <a:prstGeom prst="rect">
            <a:avLst/>
          </a:prstGeom>
        </p:spPr>
      </p:pic>
      <p:sp>
        <p:nvSpPr>
          <p:cNvPr id="17" name="TextBox 16">
            <a:extLst>
              <a:ext uri="{FF2B5EF4-FFF2-40B4-BE49-F238E27FC236}">
                <a16:creationId xmlns:a16="http://schemas.microsoft.com/office/drawing/2014/main" id="{9543ED72-DEAE-0D01-475B-FBED10944E9F}"/>
              </a:ext>
            </a:extLst>
          </p:cNvPr>
          <p:cNvSpPr txBox="1"/>
          <p:nvPr/>
        </p:nvSpPr>
        <p:spPr>
          <a:xfrm>
            <a:off x="320883" y="3343713"/>
            <a:ext cx="219303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err="1">
                <a:latin typeface="Open Sans" panose="020B0606030504020204" pitchFamily="34" charset="0"/>
                <a:ea typeface="Open Sans" panose="020B0606030504020204" pitchFamily="34" charset="0"/>
                <a:cs typeface="Open Sans" panose="020B0606030504020204" pitchFamily="34" charset="0"/>
              </a:rPr>
              <a:t>dGH</a:t>
            </a:r>
            <a:r>
              <a:rPr lang="en-US" sz="1300">
                <a:latin typeface="Open Sans" panose="020B0606030504020204" pitchFamily="34" charset="0"/>
                <a:ea typeface="Open Sans" panose="020B0606030504020204" pitchFamily="34" charset="0"/>
                <a:cs typeface="Open Sans" panose="020B0606030504020204" pitchFamily="34" charset="0"/>
              </a:rPr>
              <a:t> in-Site™</a:t>
            </a:r>
          </a:p>
        </p:txBody>
      </p:sp>
      <p:sp>
        <p:nvSpPr>
          <p:cNvPr id="18" name="TextBox 17">
            <a:extLst>
              <a:ext uri="{FF2B5EF4-FFF2-40B4-BE49-F238E27FC236}">
                <a16:creationId xmlns:a16="http://schemas.microsoft.com/office/drawing/2014/main" id="{D9D56BDD-D335-D785-130A-0BF5FE12782A}"/>
              </a:ext>
            </a:extLst>
          </p:cNvPr>
          <p:cNvSpPr txBox="1"/>
          <p:nvPr/>
        </p:nvSpPr>
        <p:spPr>
          <a:xfrm>
            <a:off x="4992975" y="3353012"/>
            <a:ext cx="219303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err="1">
                <a:latin typeface="Open Sans" panose="020B0606030504020204" pitchFamily="34" charset="0"/>
                <a:ea typeface="Open Sans" panose="020B0606030504020204" pitchFamily="34" charset="0"/>
                <a:cs typeface="Open Sans" panose="020B0606030504020204" pitchFamily="34" charset="0"/>
              </a:rPr>
              <a:t>dGH</a:t>
            </a:r>
            <a:r>
              <a:rPr lang="en-US" sz="1300">
                <a:latin typeface="Open Sans" panose="020B0606030504020204" pitchFamily="34" charset="0"/>
                <a:ea typeface="Open Sans" panose="020B0606030504020204" pitchFamily="34" charset="0"/>
                <a:cs typeface="Open Sans" panose="020B0606030504020204" pitchFamily="34" charset="0"/>
              </a:rPr>
              <a:t> SCREEN™</a:t>
            </a:r>
          </a:p>
        </p:txBody>
      </p:sp>
      <p:sp>
        <p:nvSpPr>
          <p:cNvPr id="19" name="TextBox 18">
            <a:extLst>
              <a:ext uri="{FF2B5EF4-FFF2-40B4-BE49-F238E27FC236}">
                <a16:creationId xmlns:a16="http://schemas.microsoft.com/office/drawing/2014/main" id="{FF388E73-1318-6D9A-54ED-CB3D1E6F1CDE}"/>
              </a:ext>
            </a:extLst>
          </p:cNvPr>
          <p:cNvSpPr txBox="1"/>
          <p:nvPr/>
        </p:nvSpPr>
        <p:spPr>
          <a:xfrm>
            <a:off x="2657637" y="3342919"/>
            <a:ext cx="219303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Open Sans" panose="020B0606030504020204" pitchFamily="34" charset="0"/>
                <a:ea typeface="Open Sans" panose="020B0606030504020204" pitchFamily="34" charset="0"/>
                <a:cs typeface="Open Sans" panose="020B0606030504020204" pitchFamily="34" charset="0"/>
              </a:rPr>
              <a:t>G-Banding</a:t>
            </a:r>
          </a:p>
        </p:txBody>
      </p:sp>
      <p:sp>
        <p:nvSpPr>
          <p:cNvPr id="20" name="TextBox 19">
            <a:extLst>
              <a:ext uri="{FF2B5EF4-FFF2-40B4-BE49-F238E27FC236}">
                <a16:creationId xmlns:a16="http://schemas.microsoft.com/office/drawing/2014/main" id="{B1250B65-EC23-6E3E-B75A-7E36995954C5}"/>
              </a:ext>
            </a:extLst>
          </p:cNvPr>
          <p:cNvSpPr txBox="1"/>
          <p:nvPr/>
        </p:nvSpPr>
        <p:spPr>
          <a:xfrm>
            <a:off x="7335840" y="3350238"/>
            <a:ext cx="219303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Open Sans" panose="020B0606030504020204" pitchFamily="34" charset="0"/>
                <a:ea typeface="Open Sans" panose="020B0606030504020204" pitchFamily="34" charset="0"/>
                <a:cs typeface="Open Sans" panose="020B0606030504020204" pitchFamily="34" charset="0"/>
              </a:rPr>
              <a:t>Plasmid Manufacturing</a:t>
            </a:r>
          </a:p>
        </p:txBody>
      </p:sp>
      <p:sp>
        <p:nvSpPr>
          <p:cNvPr id="22" name="TextBox 21">
            <a:extLst>
              <a:ext uri="{FF2B5EF4-FFF2-40B4-BE49-F238E27FC236}">
                <a16:creationId xmlns:a16="http://schemas.microsoft.com/office/drawing/2014/main" id="{99624B48-B4F0-8A5B-DB5B-EC2B89575087}"/>
              </a:ext>
            </a:extLst>
          </p:cNvPr>
          <p:cNvSpPr txBox="1"/>
          <p:nvPr/>
        </p:nvSpPr>
        <p:spPr>
          <a:xfrm>
            <a:off x="9671178" y="3350063"/>
            <a:ext cx="2193036"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latin typeface="Open Sans" panose="020B0606030504020204" pitchFamily="34" charset="0"/>
                <a:ea typeface="Open Sans" panose="020B0606030504020204" pitchFamily="34" charset="0"/>
                <a:cs typeface="Open Sans" panose="020B0606030504020204" pitchFamily="34" charset="0"/>
              </a:rPr>
              <a:t>Pinpoint FISH™</a:t>
            </a:r>
          </a:p>
        </p:txBody>
      </p:sp>
      <p:sp>
        <p:nvSpPr>
          <p:cNvPr id="26" name="TextBox 25">
            <a:extLst>
              <a:ext uri="{FF2B5EF4-FFF2-40B4-BE49-F238E27FC236}">
                <a16:creationId xmlns:a16="http://schemas.microsoft.com/office/drawing/2014/main" id="{96BD65A3-DD36-AD47-435B-002D6A30EE83}"/>
              </a:ext>
            </a:extLst>
          </p:cNvPr>
          <p:cNvSpPr txBox="1"/>
          <p:nvPr/>
        </p:nvSpPr>
        <p:spPr>
          <a:xfrm>
            <a:off x="1459188" y="3984785"/>
            <a:ext cx="9273623" cy="1015961"/>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endParaRPr lang="en-US" sz="1400">
              <a:solidFill>
                <a:schemeClr val="bg1"/>
              </a:solidFill>
              <a:latin typeface="Open Sans"/>
              <a:ea typeface="+mn-lt"/>
              <a:cs typeface="+mn-lt"/>
            </a:endParaRPr>
          </a:p>
          <a:p>
            <a:pPr>
              <a:lnSpc>
                <a:spcPct val="90000"/>
              </a:lnSpc>
              <a:spcAft>
                <a:spcPts val="600"/>
              </a:spcAft>
            </a:pPr>
            <a:r>
              <a:rPr lang="en-US" err="1">
                <a:solidFill>
                  <a:schemeClr val="bg1"/>
                </a:solidFill>
                <a:latin typeface="Open Sans"/>
                <a:ea typeface="+mn-lt"/>
                <a:cs typeface="+mn-lt"/>
              </a:rPr>
              <a:t>KromaTiD</a:t>
            </a:r>
            <a:r>
              <a:rPr lang="en-US">
                <a:solidFill>
                  <a:schemeClr val="bg1"/>
                </a:solidFill>
                <a:latin typeface="Open Sans"/>
                <a:ea typeface="+mn-lt"/>
                <a:cs typeface="+mn-lt"/>
              </a:rPr>
              <a:t> provides a molecular toolkit which gives scientists unmatched insight into gene editing outcomes, indicators of genomic instability, and disease biomarkers.</a:t>
            </a:r>
          </a:p>
        </p:txBody>
      </p:sp>
    </p:spTree>
    <p:extLst>
      <p:ext uri="{BB962C8B-B14F-4D97-AF65-F5344CB8AC3E}">
        <p14:creationId xmlns:p14="http://schemas.microsoft.com/office/powerpoint/2010/main" val="218904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5" name="TextBox 4">
            <a:extLst>
              <a:ext uri="{FF2B5EF4-FFF2-40B4-BE49-F238E27FC236}">
                <a16:creationId xmlns:a16="http://schemas.microsoft.com/office/drawing/2014/main" id="{592C7C5C-0824-4B68-A157-6AFB732D1A66}"/>
              </a:ext>
            </a:extLst>
          </p:cNvPr>
          <p:cNvSpPr txBox="1"/>
          <p:nvPr/>
        </p:nvSpPr>
        <p:spPr>
          <a:xfrm>
            <a:off x="4989309" y="1668781"/>
            <a:ext cx="6650230" cy="4016044"/>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endPar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000" dirty="0">
                <a:solidFill>
                  <a:srgbClr val="FFFFFF"/>
                </a:solidFill>
                <a:latin typeface="Calibri"/>
                <a:ea typeface="Calibri"/>
                <a:cs typeface="Calibri"/>
              </a:rPr>
              <a:t>The HGP was completed in April 2003.</a:t>
            </a:r>
          </a:p>
          <a:p>
            <a:pPr>
              <a:lnSpc>
                <a:spcPct val="90000"/>
              </a:lnSpc>
              <a:spcAft>
                <a:spcPts val="600"/>
              </a:spcAft>
            </a:pPr>
            <a:endParaRPr lang="en-US" sz="2000" dirty="0">
              <a:solidFill>
                <a:srgbClr val="FFFFFF"/>
              </a:solidFill>
              <a:latin typeface="Calibri"/>
              <a:ea typeface="Calibri"/>
              <a:cs typeface="Calibri"/>
            </a:endParaRPr>
          </a:p>
          <a:p>
            <a:pPr>
              <a:lnSpc>
                <a:spcPct val="90000"/>
              </a:lnSpc>
              <a:spcAft>
                <a:spcPts val="600"/>
              </a:spcAft>
            </a:pPr>
            <a:r>
              <a:rPr lang="en-US" sz="2000" dirty="0">
                <a:solidFill>
                  <a:srgbClr val="FFFFFF"/>
                </a:solidFill>
                <a:latin typeface="Calibri"/>
                <a:ea typeface="Calibri"/>
                <a:cs typeface="Calibri"/>
              </a:rPr>
              <a:t>The genome can be mined for candidate </a:t>
            </a:r>
            <a:r>
              <a:rPr lang="en-US" sz="2000" dirty="0">
                <a:solidFill>
                  <a:schemeClr val="bg1"/>
                </a:solidFill>
                <a:latin typeface="Calibri"/>
                <a:ea typeface="Calibri"/>
                <a:cs typeface="Calibri"/>
              </a:rPr>
              <a:t>sequences meeting key requirements:</a:t>
            </a:r>
          </a:p>
          <a:p>
            <a:pPr>
              <a:lnSpc>
                <a:spcPct val="90000"/>
              </a:lnSpc>
              <a:spcAft>
                <a:spcPts val="600"/>
              </a:spcAft>
            </a:pPr>
            <a:endParaRPr lang="en-US" sz="2000" dirty="0">
              <a:solidFill>
                <a:srgbClr val="FFFFFF"/>
              </a:solidFill>
              <a:latin typeface="Calibri"/>
              <a:ea typeface="Calibri"/>
              <a:cs typeface="Calibri"/>
            </a:endParaRPr>
          </a:p>
          <a:p>
            <a:pPr marL="800100" lvl="1" indent="-342900">
              <a:lnSpc>
                <a:spcPct val="90000"/>
              </a:lnSpc>
              <a:spcAft>
                <a:spcPts val="600"/>
              </a:spcAft>
              <a:buFont typeface="Arial" panose="020B0604020202020204" pitchFamily="34" charset="0"/>
              <a:buChar char="•"/>
            </a:pPr>
            <a:r>
              <a:rPr lang="en-US" sz="2000" u="sng" dirty="0">
                <a:solidFill>
                  <a:schemeClr val="bg1"/>
                </a:solidFill>
                <a:latin typeface="Calibri"/>
                <a:ea typeface="Calibri"/>
                <a:cs typeface="Calibri"/>
              </a:rPr>
              <a:t>Target binding strength</a:t>
            </a:r>
            <a:r>
              <a:rPr lang="en-US" sz="2000" dirty="0">
                <a:solidFill>
                  <a:schemeClr val="bg1"/>
                </a:solidFill>
                <a:latin typeface="Calibri"/>
                <a:ea typeface="Calibri"/>
                <a:cs typeface="Calibri"/>
              </a:rPr>
              <a:t>: GC%,</a:t>
            </a:r>
            <a:r>
              <a:rPr lang="en-US" sz="1800" dirty="0">
                <a:solidFill>
                  <a:schemeClr val="bg1"/>
                </a:solidFill>
                <a:effectLst/>
                <a:latin typeface="Open Sans"/>
                <a:ea typeface="Calibri"/>
                <a:cs typeface="Open Sans"/>
              </a:rPr>
              <a:t> T</a:t>
            </a:r>
            <a:r>
              <a:rPr lang="en-US" sz="1800" baseline="-25000" dirty="0">
                <a:solidFill>
                  <a:schemeClr val="bg1"/>
                </a:solidFill>
                <a:effectLst/>
                <a:latin typeface="Open Sans"/>
                <a:ea typeface="Calibri"/>
                <a:cs typeface="Open Sans"/>
              </a:rPr>
              <a:t>m</a:t>
            </a:r>
            <a:r>
              <a:rPr lang="en-US" sz="2000" dirty="0">
                <a:solidFill>
                  <a:schemeClr val="bg1"/>
                </a:solidFill>
                <a:latin typeface="Calibri"/>
                <a:ea typeface="Calibri"/>
                <a:cs typeface="Calibri"/>
              </a:rPr>
              <a:t>, </a:t>
            </a:r>
            <a:r>
              <a:rPr lang="en-US" sz="2000" dirty="0">
                <a:solidFill>
                  <a:srgbClr val="FFFFFF"/>
                </a:solidFill>
                <a:latin typeface="Calibri"/>
                <a:ea typeface="Calibri"/>
                <a:cs typeface="Calibri"/>
              </a:rPr>
              <a:t>length, …</a:t>
            </a:r>
          </a:p>
          <a:p>
            <a:pPr marL="800100" lvl="1" indent="-342900">
              <a:lnSpc>
                <a:spcPct val="90000"/>
              </a:lnSpc>
              <a:spcAft>
                <a:spcPts val="600"/>
              </a:spcAft>
              <a:buFont typeface="Arial" panose="020B0604020202020204" pitchFamily="34" charset="0"/>
              <a:buChar char="•"/>
            </a:pPr>
            <a:r>
              <a:rPr lang="en-US" sz="2000" u="sng" dirty="0">
                <a:solidFill>
                  <a:srgbClr val="FFFFFF"/>
                </a:solidFill>
                <a:latin typeface="Calibri"/>
                <a:ea typeface="Calibri"/>
                <a:cs typeface="Calibri"/>
              </a:rPr>
              <a:t>Uniqueness</a:t>
            </a:r>
            <a:r>
              <a:rPr lang="en-US" sz="2000" dirty="0">
                <a:solidFill>
                  <a:srgbClr val="FFFFFF"/>
                </a:solidFill>
                <a:latin typeface="Calibri"/>
                <a:ea typeface="Calibri"/>
                <a:cs typeface="Calibri"/>
              </a:rPr>
              <a:t>: Alignment and masking algorithms</a:t>
            </a:r>
          </a:p>
          <a:p>
            <a:pPr marL="800100" lvl="1" indent="-342900">
              <a:lnSpc>
                <a:spcPct val="90000"/>
              </a:lnSpc>
              <a:spcAft>
                <a:spcPts val="600"/>
              </a:spcAft>
              <a:buFont typeface="Arial" panose="020B0604020202020204" pitchFamily="34" charset="0"/>
              <a:buChar char="•"/>
            </a:pPr>
            <a:r>
              <a:rPr lang="en-US" sz="2000" u="sng" dirty="0">
                <a:solidFill>
                  <a:srgbClr val="FFFFFF"/>
                </a:solidFill>
                <a:latin typeface="Calibri"/>
                <a:ea typeface="Calibri"/>
                <a:cs typeface="Calibri"/>
              </a:rPr>
              <a:t>Interactions</a:t>
            </a:r>
            <a:r>
              <a:rPr lang="en-US" sz="2000" dirty="0">
                <a:solidFill>
                  <a:srgbClr val="FFFFFF"/>
                </a:solidFill>
                <a:latin typeface="Calibri"/>
                <a:ea typeface="Calibri"/>
                <a:cs typeface="Calibri"/>
              </a:rPr>
              <a:t>: Screening for hairpin loops, dimers, …</a:t>
            </a:r>
          </a:p>
          <a:p>
            <a:pPr>
              <a:lnSpc>
                <a:spcPct val="90000"/>
              </a:lnSpc>
              <a:spcAft>
                <a:spcPts val="600"/>
              </a:spcAft>
            </a:pPr>
            <a:endParaRPr lang="en-US" sz="2000" dirty="0">
              <a:solidFill>
                <a:srgbClr val="FFFFFF"/>
              </a:solidFill>
              <a:latin typeface="Calibri"/>
              <a:ea typeface="Calibri"/>
              <a:cs typeface="Calibri"/>
            </a:endParaRPr>
          </a:p>
          <a:p>
            <a:pPr>
              <a:lnSpc>
                <a:spcPct val="90000"/>
              </a:lnSpc>
              <a:spcAft>
                <a:spcPts val="600"/>
              </a:spcAft>
            </a:pPr>
            <a:r>
              <a:rPr lang="en-US" sz="2000" dirty="0">
                <a:solidFill>
                  <a:srgbClr val="FFFFFF"/>
                </a:solidFill>
                <a:latin typeface="Calibri"/>
                <a:ea typeface="Calibri"/>
                <a:cs typeface="Calibri"/>
              </a:rPr>
              <a:t>Probes can be designed against any published non-human genomes too.</a:t>
            </a:r>
          </a:p>
        </p:txBody>
      </p:sp>
      <p:pic>
        <p:nvPicPr>
          <p:cNvPr id="17" name="Picture 16">
            <a:extLst>
              <a:ext uri="{FF2B5EF4-FFF2-40B4-BE49-F238E27FC236}">
                <a16:creationId xmlns:a16="http://schemas.microsoft.com/office/drawing/2014/main" id="{47F6215C-69E4-682A-C866-2E519EC45E67}"/>
              </a:ext>
            </a:extLst>
          </p:cNvPr>
          <p:cNvPicPr>
            <a:picLocks noChangeAspect="1"/>
          </p:cNvPicPr>
          <p:nvPr/>
        </p:nvPicPr>
        <p:blipFill>
          <a:blip r:embed="rId4"/>
          <a:stretch>
            <a:fillRect/>
          </a:stretch>
        </p:blipFill>
        <p:spPr>
          <a:xfrm>
            <a:off x="430821" y="1428062"/>
            <a:ext cx="4181475" cy="3490779"/>
          </a:xfrm>
          <a:prstGeom prst="rect">
            <a:avLst/>
          </a:prstGeom>
        </p:spPr>
      </p:pic>
      <p:sp>
        <p:nvSpPr>
          <p:cNvPr id="4" name="TextBox 3">
            <a:extLst>
              <a:ext uri="{FF2B5EF4-FFF2-40B4-BE49-F238E27FC236}">
                <a16:creationId xmlns:a16="http://schemas.microsoft.com/office/drawing/2014/main" id="{D5E5ED1F-88EE-D7D5-9792-2FDFDBE29372}"/>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Human Genome Project and Bioinformatics Design</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Tree>
    <p:extLst>
      <p:ext uri="{BB962C8B-B14F-4D97-AF65-F5344CB8AC3E}">
        <p14:creationId xmlns:p14="http://schemas.microsoft.com/office/powerpoint/2010/main" val="241882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77" name="TextBox 76">
            <a:extLst>
              <a:ext uri="{FF2B5EF4-FFF2-40B4-BE49-F238E27FC236}">
                <a16:creationId xmlns:a16="http://schemas.microsoft.com/office/drawing/2014/main" id="{6E53236A-E7E7-6495-5A0A-80BBF1A5AA5D}"/>
              </a:ext>
            </a:extLst>
          </p:cNvPr>
          <p:cNvSpPr txBox="1"/>
          <p:nvPr/>
        </p:nvSpPr>
        <p:spPr>
          <a:xfrm>
            <a:off x="1825232" y="4490104"/>
            <a:ext cx="97587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Selected sequences are synthesized, amplified and fluorescently labeled.</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Reduced hands-on time during manufacturing lowers cost for the user.</a:t>
            </a:r>
          </a:p>
        </p:txBody>
      </p:sp>
      <p:grpSp>
        <p:nvGrpSpPr>
          <p:cNvPr id="71" name="Group 70">
            <a:extLst>
              <a:ext uri="{FF2B5EF4-FFF2-40B4-BE49-F238E27FC236}">
                <a16:creationId xmlns:a16="http://schemas.microsoft.com/office/drawing/2014/main" id="{EC21AD40-6A90-E1B9-D085-833FC1227B12}"/>
              </a:ext>
            </a:extLst>
          </p:cNvPr>
          <p:cNvGrpSpPr/>
          <p:nvPr/>
        </p:nvGrpSpPr>
        <p:grpSpPr>
          <a:xfrm>
            <a:off x="320883" y="1652457"/>
            <a:ext cx="11550236" cy="2574740"/>
            <a:chOff x="924336" y="1455625"/>
            <a:chExt cx="10492663" cy="2574740"/>
          </a:xfrm>
        </p:grpSpPr>
        <p:pic>
          <p:nvPicPr>
            <p:cNvPr id="64" name="Picture 63">
              <a:extLst>
                <a:ext uri="{FF2B5EF4-FFF2-40B4-BE49-F238E27FC236}">
                  <a16:creationId xmlns:a16="http://schemas.microsoft.com/office/drawing/2014/main" id="{97939C20-A739-C153-B492-0E82C76D8880}"/>
                </a:ext>
              </a:extLst>
            </p:cNvPr>
            <p:cNvPicPr>
              <a:picLocks noChangeAspect="1"/>
            </p:cNvPicPr>
            <p:nvPr/>
          </p:nvPicPr>
          <p:blipFill>
            <a:blip r:embed="rId4"/>
            <a:stretch>
              <a:fillRect/>
            </a:stretch>
          </p:blipFill>
          <p:spPr>
            <a:xfrm>
              <a:off x="924336" y="1455625"/>
              <a:ext cx="2290031" cy="1911764"/>
            </a:xfrm>
            <a:prstGeom prst="rect">
              <a:avLst/>
            </a:prstGeom>
          </p:spPr>
        </p:pic>
        <p:pic>
          <p:nvPicPr>
            <p:cNvPr id="67" name="Picture 66">
              <a:extLst>
                <a:ext uri="{FF2B5EF4-FFF2-40B4-BE49-F238E27FC236}">
                  <a16:creationId xmlns:a16="http://schemas.microsoft.com/office/drawing/2014/main" id="{E7B43810-9AEE-4D4A-8417-B6EB65C60E88}"/>
                </a:ext>
              </a:extLst>
            </p:cNvPr>
            <p:cNvPicPr>
              <a:picLocks noChangeAspect="1"/>
            </p:cNvPicPr>
            <p:nvPr/>
          </p:nvPicPr>
          <p:blipFill>
            <a:blip r:embed="rId5"/>
            <a:stretch>
              <a:fillRect/>
            </a:stretch>
          </p:blipFill>
          <p:spPr>
            <a:xfrm>
              <a:off x="6096000" y="1519539"/>
              <a:ext cx="5320999" cy="1847850"/>
            </a:xfrm>
            <a:prstGeom prst="rect">
              <a:avLst/>
            </a:prstGeom>
          </p:spPr>
        </p:pic>
        <p:sp>
          <p:nvSpPr>
            <p:cNvPr id="68" name="Arrow: Right 67">
              <a:extLst>
                <a:ext uri="{FF2B5EF4-FFF2-40B4-BE49-F238E27FC236}">
                  <a16:creationId xmlns:a16="http://schemas.microsoft.com/office/drawing/2014/main" id="{3C4288FF-AC39-2704-267D-8B2FE6D7002A}"/>
                </a:ext>
              </a:extLst>
            </p:cNvPr>
            <p:cNvSpPr/>
            <p:nvPr/>
          </p:nvSpPr>
          <p:spPr>
            <a:xfrm>
              <a:off x="4012246" y="2074069"/>
              <a:ext cx="1285875" cy="676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4E5F5741-F72F-96BE-39E8-5D4D16374AFF}"/>
                </a:ext>
              </a:extLst>
            </p:cNvPr>
            <p:cNvSpPr txBox="1"/>
            <p:nvPr/>
          </p:nvSpPr>
          <p:spPr>
            <a:xfrm>
              <a:off x="1257300" y="3384034"/>
              <a:ext cx="1628775" cy="646331"/>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In Silico Design</a:t>
              </a:r>
            </a:p>
          </p:txBody>
        </p:sp>
        <p:sp>
          <p:nvSpPr>
            <p:cNvPr id="70" name="TextBox 69">
              <a:extLst>
                <a:ext uri="{FF2B5EF4-FFF2-40B4-BE49-F238E27FC236}">
                  <a16:creationId xmlns:a16="http://schemas.microsoft.com/office/drawing/2014/main" id="{36E54AB2-6FD1-DA9C-6B57-5B4550684955}"/>
                </a:ext>
              </a:extLst>
            </p:cNvPr>
            <p:cNvSpPr txBox="1"/>
            <p:nvPr/>
          </p:nvSpPr>
          <p:spPr>
            <a:xfrm>
              <a:off x="6822924" y="3382395"/>
              <a:ext cx="3985677"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Fluorescently Labeled Oligonucleotides</a:t>
              </a:r>
            </a:p>
          </p:txBody>
        </p:sp>
      </p:grpSp>
      <p:sp>
        <p:nvSpPr>
          <p:cNvPr id="2" name="TextBox 1">
            <a:extLst>
              <a:ext uri="{FF2B5EF4-FFF2-40B4-BE49-F238E27FC236}">
                <a16:creationId xmlns:a16="http://schemas.microsoft.com/office/drawing/2014/main" id="{33BD8661-6FFB-F6DB-8497-473A524F4EFB}"/>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rgbClr val="FFFFFF"/>
                </a:solidFill>
                <a:latin typeface="Montserrat"/>
                <a:ea typeface="Open Sans"/>
                <a:cs typeface="Open Sans"/>
              </a:rPr>
              <a:t>Streamlined Manufacturing Process: Synthesis and Labeling of Pinpoint FISH™ Probes</a:t>
            </a:r>
            <a:endParaRPr lang="en-US" sz="2000">
              <a:solidFill>
                <a:srgbClr val="FFFFFF"/>
              </a:solidFill>
              <a:latin typeface="Montserrat"/>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Tree>
    <p:extLst>
      <p:ext uri="{BB962C8B-B14F-4D97-AF65-F5344CB8AC3E}">
        <p14:creationId xmlns:p14="http://schemas.microsoft.com/office/powerpoint/2010/main" val="425424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72" name="TextBox 71">
            <a:extLst>
              <a:ext uri="{FF2B5EF4-FFF2-40B4-BE49-F238E27FC236}">
                <a16:creationId xmlns:a16="http://schemas.microsoft.com/office/drawing/2014/main" id="{F4456C6E-0984-8D66-9019-6E18DADE5F68}"/>
              </a:ext>
            </a:extLst>
          </p:cNvPr>
          <p:cNvSpPr txBox="1"/>
          <p:nvPr/>
        </p:nvSpPr>
        <p:spPr>
          <a:xfrm>
            <a:off x="370944" y="1798947"/>
            <a:ext cx="612997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u="sng" dirty="0">
                <a:latin typeface="Open Sans" panose="020B0606030504020204" pitchFamily="34" charset="0"/>
                <a:ea typeface="Open Sans" panose="020B0606030504020204" pitchFamily="34" charset="0"/>
                <a:cs typeface="Open Sans" panose="020B0606030504020204" pitchFamily="34" charset="0"/>
              </a:rPr>
              <a:t>Superior Signal-to-Noise Ratio</a:t>
            </a:r>
            <a:r>
              <a:rPr lang="en-US" dirty="0">
                <a:latin typeface="Open Sans" panose="020B0606030504020204" pitchFamily="34" charset="0"/>
                <a:ea typeface="Open Sans" panose="020B0606030504020204" pitchFamily="34" charset="0"/>
                <a:cs typeface="Open Sans" panose="020B0606030504020204" pitchFamily="34" charset="0"/>
              </a:rPr>
              <a:t>: Off-target binding eliminated algorithmically and confirmed through experimental QC testing post-manufacturing.</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u="sng" dirty="0">
                <a:latin typeface="Open Sans" panose="020B0606030504020204" pitchFamily="34" charset="0"/>
                <a:ea typeface="Open Sans" panose="020B0606030504020204" pitchFamily="34" charset="0"/>
                <a:cs typeface="Open Sans" panose="020B0606030504020204" pitchFamily="34" charset="0"/>
              </a:rPr>
              <a:t>High Resolution</a:t>
            </a:r>
            <a:r>
              <a:rPr lang="en-US" dirty="0">
                <a:latin typeface="Open Sans" panose="020B0606030504020204" pitchFamily="34" charset="0"/>
                <a:ea typeface="Open Sans" panose="020B0606030504020204" pitchFamily="34" charset="0"/>
                <a:cs typeface="Open Sans" panose="020B0606030504020204" pitchFamily="34" charset="0"/>
              </a:rPr>
              <a:t>: High signal-to-noise ratio allows visualization of very small targets. (&lt;5 kb)</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u="sng" dirty="0">
                <a:latin typeface="Open Sans" panose="020B0606030504020204" pitchFamily="34" charset="0"/>
                <a:ea typeface="Open Sans" panose="020B0606030504020204" pitchFamily="34" charset="0"/>
                <a:cs typeface="Open Sans" panose="020B0606030504020204" pitchFamily="34" charset="0"/>
              </a:rPr>
              <a:t>Reduced Cost</a:t>
            </a:r>
            <a:r>
              <a:rPr lang="en-US" dirty="0">
                <a:latin typeface="Open Sans" panose="020B0606030504020204" pitchFamily="34" charset="0"/>
                <a:ea typeface="Open Sans" panose="020B0606030504020204" pitchFamily="34" charset="0"/>
                <a:cs typeface="Open Sans" panose="020B0606030504020204" pitchFamily="34" charset="0"/>
              </a:rPr>
              <a:t>: Manufacturing is more streamlined.</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u="sng" dirty="0">
                <a:latin typeface="Open Sans" panose="020B0606030504020204" pitchFamily="34" charset="0"/>
                <a:ea typeface="Open Sans" panose="020B0606030504020204" pitchFamily="34" charset="0"/>
                <a:cs typeface="Open Sans" panose="020B0606030504020204" pitchFamily="34" charset="0"/>
              </a:rPr>
              <a:t>Tailored Designs</a:t>
            </a:r>
            <a:r>
              <a:rPr lang="en-US" dirty="0">
                <a:latin typeface="Open Sans" panose="020B0606030504020204" pitchFamily="34" charset="0"/>
                <a:ea typeface="Open Sans" panose="020B0606030504020204" pitchFamily="34" charset="0"/>
                <a:cs typeface="Open Sans" panose="020B0606030504020204" pitchFamily="34" charset="0"/>
              </a:rPr>
              <a:t>: Bioinformatic design customization can address unique research needs.</a:t>
            </a:r>
          </a:p>
        </p:txBody>
      </p:sp>
      <p:pic>
        <p:nvPicPr>
          <p:cNvPr id="4" name="Picture 3">
            <a:extLst>
              <a:ext uri="{FF2B5EF4-FFF2-40B4-BE49-F238E27FC236}">
                <a16:creationId xmlns:a16="http://schemas.microsoft.com/office/drawing/2014/main" id="{4DAF7BF2-E626-A7A6-8E9D-F776C9994757}"/>
              </a:ext>
            </a:extLst>
          </p:cNvPr>
          <p:cNvPicPr>
            <a:picLocks noChangeAspect="1"/>
          </p:cNvPicPr>
          <p:nvPr/>
        </p:nvPicPr>
        <p:blipFill>
          <a:blip r:embed="rId4"/>
          <a:stretch>
            <a:fillRect/>
          </a:stretch>
        </p:blipFill>
        <p:spPr>
          <a:xfrm rot="16200000">
            <a:off x="7208690" y="1052316"/>
            <a:ext cx="4176482" cy="4782187"/>
          </a:xfrm>
          <a:prstGeom prst="rect">
            <a:avLst/>
          </a:prstGeom>
        </p:spPr>
      </p:pic>
      <p:sp>
        <p:nvSpPr>
          <p:cNvPr id="5" name="TextBox 4">
            <a:extLst>
              <a:ext uri="{FF2B5EF4-FFF2-40B4-BE49-F238E27FC236}">
                <a16:creationId xmlns:a16="http://schemas.microsoft.com/office/drawing/2014/main" id="{D9B2C641-9935-BACE-7B21-2C7550FDFC04}"/>
              </a:ext>
            </a:extLst>
          </p:cNvPr>
          <p:cNvSpPr txBox="1"/>
          <p:nvPr/>
        </p:nvSpPr>
        <p:spPr>
          <a:xfrm>
            <a:off x="6500918" y="5619270"/>
            <a:ext cx="5592025" cy="461665"/>
          </a:xfrm>
          <a:prstGeom prst="rect">
            <a:avLst/>
          </a:prstGeom>
          <a:noFill/>
        </p:spPr>
        <p:txBody>
          <a:bodyPr wrap="square" rtlCol="0">
            <a:spAutoFit/>
          </a:bodyPr>
          <a:lstStyle/>
          <a:p>
            <a:pPr algn="ctr"/>
            <a:r>
              <a:rPr lang="en-US" sz="1200" dirty="0"/>
              <a:t>HD chromosome paints multiplex targeting chromosome 3 (orange), chromosome 4 (green), and chromosome 7 (red) in immortalized human leukocyte control cell line.</a:t>
            </a:r>
          </a:p>
        </p:txBody>
      </p:sp>
      <p:sp>
        <p:nvSpPr>
          <p:cNvPr id="2" name="TextBox 1">
            <a:extLst>
              <a:ext uri="{FF2B5EF4-FFF2-40B4-BE49-F238E27FC236}">
                <a16:creationId xmlns:a16="http://schemas.microsoft.com/office/drawing/2014/main" id="{C6031DE5-4BF4-3F43-F11F-538B622C045D}"/>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a:solidFill>
                  <a:schemeClr val="bg1"/>
                </a:solidFill>
                <a:latin typeface="Montserrat"/>
                <a:ea typeface="Open Sans"/>
                <a:cs typeface="Open Sans"/>
              </a:rPr>
              <a:t>Benefits of Synthetic Oligonucleotide Pinpoint FISH™ Probes</a:t>
            </a:r>
            <a:endParaRPr lang="en-US" sz="200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a:solidFill>
                <a:srgbClr val="FFFFFF"/>
              </a:solidFill>
              <a:latin typeface="Montserrat"/>
            </a:endParaRPr>
          </a:p>
        </p:txBody>
      </p:sp>
    </p:spTree>
    <p:extLst>
      <p:ext uri="{BB962C8B-B14F-4D97-AF65-F5344CB8AC3E}">
        <p14:creationId xmlns:p14="http://schemas.microsoft.com/office/powerpoint/2010/main" val="295627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17" name="TextBox 16">
            <a:extLst>
              <a:ext uri="{FF2B5EF4-FFF2-40B4-BE49-F238E27FC236}">
                <a16:creationId xmlns:a16="http://schemas.microsoft.com/office/drawing/2014/main" id="{87B53694-2294-BF87-DC18-2FDE88E07DA9}"/>
              </a:ext>
            </a:extLst>
          </p:cNvPr>
          <p:cNvSpPr txBox="1"/>
          <p:nvPr/>
        </p:nvSpPr>
        <p:spPr>
          <a:xfrm>
            <a:off x="324334" y="2993565"/>
            <a:ext cx="463699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Centromere enumeration</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Control signal in multiplex</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rearrangements at target locus</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Translocations</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Inversions </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Complex rearrangements </a:t>
            </a:r>
          </a:p>
        </p:txBody>
      </p:sp>
      <p:sp>
        <p:nvSpPr>
          <p:cNvPr id="8" name="TextBox 7">
            <a:extLst>
              <a:ext uri="{FF2B5EF4-FFF2-40B4-BE49-F238E27FC236}">
                <a16:creationId xmlns:a16="http://schemas.microsoft.com/office/drawing/2014/main" id="{4461D76C-1672-BB16-F0F8-AABD9792B55E}"/>
              </a:ext>
            </a:extLst>
          </p:cNvPr>
          <p:cNvSpPr txBox="1"/>
          <p:nvPr/>
        </p:nvSpPr>
        <p:spPr>
          <a:xfrm>
            <a:off x="324334" y="1550492"/>
            <a:ext cx="391683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Subcentromere</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Probes</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Probe category targeting arm-specific, pericentric genomic DNA</a:t>
            </a:r>
          </a:p>
        </p:txBody>
      </p:sp>
      <p:pic>
        <p:nvPicPr>
          <p:cNvPr id="5" name="Graphic 4">
            <a:extLst>
              <a:ext uri="{FF2B5EF4-FFF2-40B4-BE49-F238E27FC236}">
                <a16:creationId xmlns:a16="http://schemas.microsoft.com/office/drawing/2014/main" id="{36B90059-DFE1-A653-2D20-220B3CE042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79786" y="1791722"/>
            <a:ext cx="2092125" cy="2841157"/>
          </a:xfrm>
          <a:prstGeom prst="rect">
            <a:avLst/>
          </a:prstGeom>
        </p:spPr>
      </p:pic>
      <p:sp>
        <p:nvSpPr>
          <p:cNvPr id="3" name="TextBox 2">
            <a:extLst>
              <a:ext uri="{FF2B5EF4-FFF2-40B4-BE49-F238E27FC236}">
                <a16:creationId xmlns:a16="http://schemas.microsoft.com/office/drawing/2014/main" id="{60C61CEB-F783-5172-3E6B-403EA76468A4}"/>
              </a:ext>
            </a:extLst>
          </p:cNvPr>
          <p:cNvSpPr txBox="1"/>
          <p:nvPr/>
        </p:nvSpPr>
        <p:spPr>
          <a:xfrm>
            <a:off x="5526851" y="4611599"/>
            <a:ext cx="11382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Calibri"/>
                <a:cs typeface="Calibri"/>
              </a:rPr>
              <a:t>Chr 5q</a:t>
            </a:r>
            <a:endParaRPr lang="en-US" dirty="0">
              <a:solidFill>
                <a:schemeClr val="bg1"/>
              </a:solidFill>
            </a:endParaRPr>
          </a:p>
          <a:p>
            <a:pPr algn="ctr"/>
            <a:r>
              <a:rPr lang="en-US" sz="1200" dirty="0" err="1">
                <a:solidFill>
                  <a:schemeClr val="bg1"/>
                </a:solidFill>
                <a:ea typeface="Calibri"/>
                <a:cs typeface="Calibri"/>
              </a:rPr>
              <a:t>subcentromere</a:t>
            </a:r>
            <a:endParaRPr lang="en-US" sz="1200" dirty="0">
              <a:solidFill>
                <a:schemeClr val="bg1"/>
              </a:solidFill>
              <a:ea typeface="Calibri"/>
              <a:cs typeface="Calibri"/>
            </a:endParaRPr>
          </a:p>
        </p:txBody>
      </p:sp>
      <p:sp>
        <p:nvSpPr>
          <p:cNvPr id="2" name="TextBox 1">
            <a:extLst>
              <a:ext uri="{FF2B5EF4-FFF2-40B4-BE49-F238E27FC236}">
                <a16:creationId xmlns:a16="http://schemas.microsoft.com/office/drawing/2014/main" id="{2DD82143-BB36-4078-E1F5-D2E76B984D7E}"/>
              </a:ext>
            </a:extLst>
          </p:cNvPr>
          <p:cNvSpPr txBox="1"/>
          <p:nvPr/>
        </p:nvSpPr>
        <p:spPr>
          <a:xfrm>
            <a:off x="324334" y="326083"/>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err="1">
                <a:solidFill>
                  <a:schemeClr val="bg1"/>
                </a:solidFill>
                <a:latin typeface="Montserrat"/>
                <a:ea typeface="Open Sans"/>
                <a:cs typeface="Open Sans"/>
              </a:rPr>
              <a:t>Subcentromeric</a:t>
            </a:r>
            <a:r>
              <a:rPr lang="en-US" sz="2000" dirty="0">
                <a:solidFill>
                  <a:schemeClr val="bg1"/>
                </a:solidFill>
                <a:latin typeface="Montserrat"/>
                <a:ea typeface="Open Sans"/>
                <a:cs typeface="Open Sans"/>
              </a:rPr>
              <a:t> Pinpoint FISH™ Probes</a:t>
            </a: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ndParaRPr>
          </a:p>
        </p:txBody>
      </p:sp>
      <p:pic>
        <p:nvPicPr>
          <p:cNvPr id="20" name="Picture 19">
            <a:extLst>
              <a:ext uri="{FF2B5EF4-FFF2-40B4-BE49-F238E27FC236}">
                <a16:creationId xmlns:a16="http://schemas.microsoft.com/office/drawing/2014/main" id="{D0589AEB-88E6-72A6-3C67-186967F5F9B2}"/>
              </a:ext>
            </a:extLst>
          </p:cNvPr>
          <p:cNvPicPr>
            <a:picLocks noChangeAspect="1"/>
          </p:cNvPicPr>
          <p:nvPr/>
        </p:nvPicPr>
        <p:blipFill>
          <a:blip r:embed="rId6"/>
          <a:stretch>
            <a:fillRect/>
          </a:stretch>
        </p:blipFill>
        <p:spPr>
          <a:xfrm>
            <a:off x="7412334" y="1485015"/>
            <a:ext cx="3985788" cy="4009627"/>
          </a:xfrm>
          <a:prstGeom prst="rect">
            <a:avLst/>
          </a:prstGeom>
        </p:spPr>
      </p:pic>
      <p:sp>
        <p:nvSpPr>
          <p:cNvPr id="21" name="TextBox 20">
            <a:extLst>
              <a:ext uri="{FF2B5EF4-FFF2-40B4-BE49-F238E27FC236}">
                <a16:creationId xmlns:a16="http://schemas.microsoft.com/office/drawing/2014/main" id="{62199361-B4FD-13E3-84BA-72A4980E1FD5}"/>
              </a:ext>
            </a:extLst>
          </p:cNvPr>
          <p:cNvSpPr txBox="1"/>
          <p:nvPr/>
        </p:nvSpPr>
        <p:spPr>
          <a:xfrm>
            <a:off x="7060862" y="5582330"/>
            <a:ext cx="4688732" cy="461665"/>
          </a:xfrm>
          <a:prstGeom prst="rect">
            <a:avLst/>
          </a:prstGeom>
          <a:noFill/>
        </p:spPr>
        <p:txBody>
          <a:bodyPr wrap="square" rtlCol="0">
            <a:spAutoFit/>
          </a:bodyPr>
          <a:lstStyle/>
          <a:p>
            <a:pPr algn="ctr"/>
            <a:r>
              <a:rPr lang="en-US" sz="1200" dirty="0">
                <a:solidFill>
                  <a:schemeClr val="bg1"/>
                </a:solidFill>
              </a:rPr>
              <a:t>Chromosome 5q </a:t>
            </a:r>
            <a:r>
              <a:rPr lang="en-US" sz="1200" dirty="0" err="1">
                <a:solidFill>
                  <a:schemeClr val="bg1"/>
                </a:solidFill>
              </a:rPr>
              <a:t>subcentromere</a:t>
            </a:r>
            <a:r>
              <a:rPr lang="en-US" sz="1200" dirty="0">
                <a:solidFill>
                  <a:schemeClr val="bg1"/>
                </a:solidFill>
              </a:rPr>
              <a:t> probe (aqua) in multiplex hybridization with KromaTiD’s TP53/CEP17 kit in human control metaphase spread.</a:t>
            </a:r>
          </a:p>
        </p:txBody>
      </p:sp>
    </p:spTree>
    <p:extLst>
      <p:ext uri="{BB962C8B-B14F-4D97-AF65-F5344CB8AC3E}">
        <p14:creationId xmlns:p14="http://schemas.microsoft.com/office/powerpoint/2010/main" val="157036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object 3"/>
          <p:cNvGrpSpPr/>
          <p:nvPr/>
        </p:nvGrpSpPr>
        <p:grpSpPr>
          <a:xfrm>
            <a:off x="5105400" y="1439152"/>
            <a:ext cx="7086600" cy="4362450"/>
            <a:chOff x="5105400" y="1219200"/>
            <a:chExt cx="7086600" cy="4362450"/>
          </a:xfrm>
        </p:grpSpPr>
        <p:pic>
          <p:nvPicPr>
            <p:cNvPr id="4" name="object 4"/>
            <p:cNvPicPr/>
            <p:nvPr/>
          </p:nvPicPr>
          <p:blipFill>
            <a:blip r:embed="rId3" cstate="print"/>
            <a:stretch>
              <a:fillRect/>
            </a:stretch>
          </p:blipFill>
          <p:spPr>
            <a:xfrm>
              <a:off x="7372350" y="1276350"/>
              <a:ext cx="4819650" cy="4305300"/>
            </a:xfrm>
            <a:prstGeom prst="rect">
              <a:avLst/>
            </a:prstGeom>
          </p:spPr>
        </p:pic>
        <p:pic>
          <p:nvPicPr>
            <p:cNvPr id="5" name="object 5"/>
            <p:cNvPicPr/>
            <p:nvPr/>
          </p:nvPicPr>
          <p:blipFill>
            <a:blip r:embed="rId4" cstate="print"/>
            <a:stretch>
              <a:fillRect/>
            </a:stretch>
          </p:blipFill>
          <p:spPr>
            <a:xfrm>
              <a:off x="5105400" y="4010025"/>
              <a:ext cx="2505075" cy="1276350"/>
            </a:xfrm>
            <a:prstGeom prst="rect">
              <a:avLst/>
            </a:prstGeom>
          </p:spPr>
        </p:pic>
        <p:pic>
          <p:nvPicPr>
            <p:cNvPr id="6" name="object 6"/>
            <p:cNvPicPr/>
            <p:nvPr/>
          </p:nvPicPr>
          <p:blipFill>
            <a:blip r:embed="rId5" cstate="print"/>
            <a:stretch>
              <a:fillRect/>
            </a:stretch>
          </p:blipFill>
          <p:spPr>
            <a:xfrm>
              <a:off x="5105400" y="1762125"/>
              <a:ext cx="2505075" cy="1371600"/>
            </a:xfrm>
            <a:prstGeom prst="rect">
              <a:avLst/>
            </a:prstGeom>
          </p:spPr>
        </p:pic>
        <p:sp>
          <p:nvSpPr>
            <p:cNvPr id="7" name="object 7"/>
            <p:cNvSpPr/>
            <p:nvPr/>
          </p:nvSpPr>
          <p:spPr>
            <a:xfrm>
              <a:off x="8829675" y="1238250"/>
              <a:ext cx="876300" cy="876300"/>
            </a:xfrm>
            <a:custGeom>
              <a:avLst/>
              <a:gdLst/>
              <a:ahLst/>
              <a:cxnLst/>
              <a:rect l="l" t="t" r="r" b="b"/>
              <a:pathLst>
                <a:path w="876300" h="876300">
                  <a:moveTo>
                    <a:pt x="0" y="438150"/>
                  </a:moveTo>
                  <a:lnTo>
                    <a:pt x="2571" y="390417"/>
                  </a:lnTo>
                  <a:lnTo>
                    <a:pt x="10108" y="344171"/>
                  </a:lnTo>
                  <a:lnTo>
                    <a:pt x="22341" y="299679"/>
                  </a:lnTo>
                  <a:lnTo>
                    <a:pt x="39005" y="257209"/>
                  </a:lnTo>
                  <a:lnTo>
                    <a:pt x="59831" y="217028"/>
                  </a:lnTo>
                  <a:lnTo>
                    <a:pt x="84551" y="179405"/>
                  </a:lnTo>
                  <a:lnTo>
                    <a:pt x="112899" y="144606"/>
                  </a:lnTo>
                  <a:lnTo>
                    <a:pt x="144606" y="112899"/>
                  </a:lnTo>
                  <a:lnTo>
                    <a:pt x="179405" y="84551"/>
                  </a:lnTo>
                  <a:lnTo>
                    <a:pt x="217028" y="59831"/>
                  </a:lnTo>
                  <a:lnTo>
                    <a:pt x="257209" y="39005"/>
                  </a:lnTo>
                  <a:lnTo>
                    <a:pt x="299679" y="22341"/>
                  </a:lnTo>
                  <a:lnTo>
                    <a:pt x="344171" y="10108"/>
                  </a:lnTo>
                  <a:lnTo>
                    <a:pt x="390417" y="2571"/>
                  </a:lnTo>
                  <a:lnTo>
                    <a:pt x="438150" y="0"/>
                  </a:lnTo>
                  <a:lnTo>
                    <a:pt x="485882" y="2571"/>
                  </a:lnTo>
                  <a:lnTo>
                    <a:pt x="532128" y="10108"/>
                  </a:lnTo>
                  <a:lnTo>
                    <a:pt x="576620" y="22341"/>
                  </a:lnTo>
                  <a:lnTo>
                    <a:pt x="619090" y="39005"/>
                  </a:lnTo>
                  <a:lnTo>
                    <a:pt x="659271" y="59831"/>
                  </a:lnTo>
                  <a:lnTo>
                    <a:pt x="696894" y="84551"/>
                  </a:lnTo>
                  <a:lnTo>
                    <a:pt x="731693" y="112899"/>
                  </a:lnTo>
                  <a:lnTo>
                    <a:pt x="763400" y="144606"/>
                  </a:lnTo>
                  <a:lnTo>
                    <a:pt x="791748" y="179405"/>
                  </a:lnTo>
                  <a:lnTo>
                    <a:pt x="816468" y="217028"/>
                  </a:lnTo>
                  <a:lnTo>
                    <a:pt x="837294" y="257209"/>
                  </a:lnTo>
                  <a:lnTo>
                    <a:pt x="853958" y="299679"/>
                  </a:lnTo>
                  <a:lnTo>
                    <a:pt x="866191" y="344171"/>
                  </a:lnTo>
                  <a:lnTo>
                    <a:pt x="873728" y="390417"/>
                  </a:lnTo>
                  <a:lnTo>
                    <a:pt x="876300" y="438150"/>
                  </a:lnTo>
                  <a:lnTo>
                    <a:pt x="873728" y="485882"/>
                  </a:lnTo>
                  <a:lnTo>
                    <a:pt x="866191" y="532128"/>
                  </a:lnTo>
                  <a:lnTo>
                    <a:pt x="853958" y="576620"/>
                  </a:lnTo>
                  <a:lnTo>
                    <a:pt x="837294" y="619090"/>
                  </a:lnTo>
                  <a:lnTo>
                    <a:pt x="816468" y="659271"/>
                  </a:lnTo>
                  <a:lnTo>
                    <a:pt x="791748" y="696894"/>
                  </a:lnTo>
                  <a:lnTo>
                    <a:pt x="763400" y="731693"/>
                  </a:lnTo>
                  <a:lnTo>
                    <a:pt x="731693" y="763400"/>
                  </a:lnTo>
                  <a:lnTo>
                    <a:pt x="696894" y="791748"/>
                  </a:lnTo>
                  <a:lnTo>
                    <a:pt x="659271" y="816468"/>
                  </a:lnTo>
                  <a:lnTo>
                    <a:pt x="619090" y="837294"/>
                  </a:lnTo>
                  <a:lnTo>
                    <a:pt x="576620" y="853958"/>
                  </a:lnTo>
                  <a:lnTo>
                    <a:pt x="532128" y="866191"/>
                  </a:lnTo>
                  <a:lnTo>
                    <a:pt x="485882" y="873728"/>
                  </a:lnTo>
                  <a:lnTo>
                    <a:pt x="438150" y="876300"/>
                  </a:lnTo>
                  <a:lnTo>
                    <a:pt x="390417" y="873728"/>
                  </a:lnTo>
                  <a:lnTo>
                    <a:pt x="344171" y="866191"/>
                  </a:lnTo>
                  <a:lnTo>
                    <a:pt x="299679" y="853958"/>
                  </a:lnTo>
                  <a:lnTo>
                    <a:pt x="257209" y="837294"/>
                  </a:lnTo>
                  <a:lnTo>
                    <a:pt x="217028" y="816468"/>
                  </a:lnTo>
                  <a:lnTo>
                    <a:pt x="179405" y="791748"/>
                  </a:lnTo>
                  <a:lnTo>
                    <a:pt x="144606" y="763400"/>
                  </a:lnTo>
                  <a:lnTo>
                    <a:pt x="112899" y="731693"/>
                  </a:lnTo>
                  <a:lnTo>
                    <a:pt x="84551" y="696894"/>
                  </a:lnTo>
                  <a:lnTo>
                    <a:pt x="59831" y="659271"/>
                  </a:lnTo>
                  <a:lnTo>
                    <a:pt x="39005" y="619090"/>
                  </a:lnTo>
                  <a:lnTo>
                    <a:pt x="22341" y="576620"/>
                  </a:lnTo>
                  <a:lnTo>
                    <a:pt x="10108" y="532128"/>
                  </a:lnTo>
                  <a:lnTo>
                    <a:pt x="2571" y="485882"/>
                  </a:lnTo>
                  <a:lnTo>
                    <a:pt x="0" y="438150"/>
                  </a:lnTo>
                  <a:close/>
                </a:path>
              </a:pathLst>
            </a:custGeom>
            <a:ln w="38100">
              <a:solidFill>
                <a:srgbClr val="FFFFFF"/>
              </a:solidFill>
            </a:ln>
          </p:spPr>
          <p:txBody>
            <a:bodyPr wrap="square" lIns="0" tIns="0" rIns="0" bIns="0" rtlCol="0"/>
            <a:lstStyle/>
            <a:p>
              <a:endParaRPr/>
            </a:p>
          </p:txBody>
        </p:sp>
        <p:sp>
          <p:nvSpPr>
            <p:cNvPr id="8" name="object 8"/>
            <p:cNvSpPr/>
            <p:nvPr/>
          </p:nvSpPr>
          <p:spPr>
            <a:xfrm>
              <a:off x="7610475" y="1762125"/>
              <a:ext cx="1217930" cy="353060"/>
            </a:xfrm>
            <a:custGeom>
              <a:avLst/>
              <a:gdLst/>
              <a:ahLst/>
              <a:cxnLst/>
              <a:rect l="l" t="t" r="r" b="b"/>
              <a:pathLst>
                <a:path w="1217929" h="353060">
                  <a:moveTo>
                    <a:pt x="0" y="352551"/>
                  </a:moveTo>
                  <a:lnTo>
                    <a:pt x="1217422" y="0"/>
                  </a:lnTo>
                </a:path>
              </a:pathLst>
            </a:custGeom>
            <a:ln w="38100">
              <a:solidFill>
                <a:srgbClr val="FFFFFF"/>
              </a:solidFill>
              <a:prstDash val="lgDash"/>
            </a:ln>
          </p:spPr>
          <p:txBody>
            <a:bodyPr wrap="square" lIns="0" tIns="0" rIns="0" bIns="0" rtlCol="0"/>
            <a:lstStyle/>
            <a:p>
              <a:endParaRPr/>
            </a:p>
          </p:txBody>
        </p:sp>
      </p:grpSp>
      <p:grpSp>
        <p:nvGrpSpPr>
          <p:cNvPr id="9" name="object 9"/>
          <p:cNvGrpSpPr/>
          <p:nvPr/>
        </p:nvGrpSpPr>
        <p:grpSpPr>
          <a:xfrm>
            <a:off x="95250" y="1410577"/>
            <a:ext cx="4905375" cy="4429125"/>
            <a:chOff x="95250" y="1190625"/>
            <a:chExt cx="4905375" cy="4429125"/>
          </a:xfrm>
        </p:grpSpPr>
        <p:pic>
          <p:nvPicPr>
            <p:cNvPr id="10" name="object 10"/>
            <p:cNvPicPr/>
            <p:nvPr/>
          </p:nvPicPr>
          <p:blipFill>
            <a:blip r:embed="rId6" cstate="print"/>
            <a:stretch>
              <a:fillRect/>
            </a:stretch>
          </p:blipFill>
          <p:spPr>
            <a:xfrm>
              <a:off x="95250" y="1276350"/>
              <a:ext cx="4905375" cy="4343400"/>
            </a:xfrm>
            <a:prstGeom prst="rect">
              <a:avLst/>
            </a:prstGeom>
          </p:spPr>
        </p:pic>
        <p:sp>
          <p:nvSpPr>
            <p:cNvPr id="11" name="object 11"/>
            <p:cNvSpPr/>
            <p:nvPr/>
          </p:nvSpPr>
          <p:spPr>
            <a:xfrm>
              <a:off x="1514475" y="1209675"/>
              <a:ext cx="876300" cy="876300"/>
            </a:xfrm>
            <a:custGeom>
              <a:avLst/>
              <a:gdLst/>
              <a:ahLst/>
              <a:cxnLst/>
              <a:rect l="l" t="t" r="r" b="b"/>
              <a:pathLst>
                <a:path w="876300" h="876300">
                  <a:moveTo>
                    <a:pt x="0" y="438150"/>
                  </a:moveTo>
                  <a:lnTo>
                    <a:pt x="2571" y="390417"/>
                  </a:lnTo>
                  <a:lnTo>
                    <a:pt x="10108" y="344171"/>
                  </a:lnTo>
                  <a:lnTo>
                    <a:pt x="22341" y="299679"/>
                  </a:lnTo>
                  <a:lnTo>
                    <a:pt x="39005" y="257209"/>
                  </a:lnTo>
                  <a:lnTo>
                    <a:pt x="59831" y="217028"/>
                  </a:lnTo>
                  <a:lnTo>
                    <a:pt x="84551" y="179405"/>
                  </a:lnTo>
                  <a:lnTo>
                    <a:pt x="112899" y="144606"/>
                  </a:lnTo>
                  <a:lnTo>
                    <a:pt x="144606" y="112899"/>
                  </a:lnTo>
                  <a:lnTo>
                    <a:pt x="179405" y="84551"/>
                  </a:lnTo>
                  <a:lnTo>
                    <a:pt x="217028" y="59831"/>
                  </a:lnTo>
                  <a:lnTo>
                    <a:pt x="257209" y="39005"/>
                  </a:lnTo>
                  <a:lnTo>
                    <a:pt x="299679" y="22341"/>
                  </a:lnTo>
                  <a:lnTo>
                    <a:pt x="344171" y="10108"/>
                  </a:lnTo>
                  <a:lnTo>
                    <a:pt x="390417" y="2571"/>
                  </a:lnTo>
                  <a:lnTo>
                    <a:pt x="438150" y="0"/>
                  </a:lnTo>
                  <a:lnTo>
                    <a:pt x="485882" y="2571"/>
                  </a:lnTo>
                  <a:lnTo>
                    <a:pt x="532128" y="10108"/>
                  </a:lnTo>
                  <a:lnTo>
                    <a:pt x="576620" y="22341"/>
                  </a:lnTo>
                  <a:lnTo>
                    <a:pt x="619090" y="39005"/>
                  </a:lnTo>
                  <a:lnTo>
                    <a:pt x="659271" y="59831"/>
                  </a:lnTo>
                  <a:lnTo>
                    <a:pt x="696894" y="84551"/>
                  </a:lnTo>
                  <a:lnTo>
                    <a:pt x="731693" y="112899"/>
                  </a:lnTo>
                  <a:lnTo>
                    <a:pt x="763400" y="144606"/>
                  </a:lnTo>
                  <a:lnTo>
                    <a:pt x="791748" y="179405"/>
                  </a:lnTo>
                  <a:lnTo>
                    <a:pt x="816468" y="217028"/>
                  </a:lnTo>
                  <a:lnTo>
                    <a:pt x="837294" y="257209"/>
                  </a:lnTo>
                  <a:lnTo>
                    <a:pt x="853958" y="299679"/>
                  </a:lnTo>
                  <a:lnTo>
                    <a:pt x="866191" y="344171"/>
                  </a:lnTo>
                  <a:lnTo>
                    <a:pt x="873728" y="390417"/>
                  </a:lnTo>
                  <a:lnTo>
                    <a:pt x="876300" y="438150"/>
                  </a:lnTo>
                  <a:lnTo>
                    <a:pt x="873728" y="485882"/>
                  </a:lnTo>
                  <a:lnTo>
                    <a:pt x="866191" y="532128"/>
                  </a:lnTo>
                  <a:lnTo>
                    <a:pt x="853958" y="576620"/>
                  </a:lnTo>
                  <a:lnTo>
                    <a:pt x="837294" y="619090"/>
                  </a:lnTo>
                  <a:lnTo>
                    <a:pt x="816468" y="659271"/>
                  </a:lnTo>
                  <a:lnTo>
                    <a:pt x="791748" y="696894"/>
                  </a:lnTo>
                  <a:lnTo>
                    <a:pt x="763400" y="731693"/>
                  </a:lnTo>
                  <a:lnTo>
                    <a:pt x="731693" y="763400"/>
                  </a:lnTo>
                  <a:lnTo>
                    <a:pt x="696894" y="791748"/>
                  </a:lnTo>
                  <a:lnTo>
                    <a:pt x="659271" y="816468"/>
                  </a:lnTo>
                  <a:lnTo>
                    <a:pt x="619090" y="837294"/>
                  </a:lnTo>
                  <a:lnTo>
                    <a:pt x="576620" y="853958"/>
                  </a:lnTo>
                  <a:lnTo>
                    <a:pt x="532128" y="866191"/>
                  </a:lnTo>
                  <a:lnTo>
                    <a:pt x="485882" y="873728"/>
                  </a:lnTo>
                  <a:lnTo>
                    <a:pt x="438150" y="876300"/>
                  </a:lnTo>
                  <a:lnTo>
                    <a:pt x="390417" y="873728"/>
                  </a:lnTo>
                  <a:lnTo>
                    <a:pt x="344171" y="866191"/>
                  </a:lnTo>
                  <a:lnTo>
                    <a:pt x="299679" y="853958"/>
                  </a:lnTo>
                  <a:lnTo>
                    <a:pt x="257209" y="837294"/>
                  </a:lnTo>
                  <a:lnTo>
                    <a:pt x="217028" y="816468"/>
                  </a:lnTo>
                  <a:lnTo>
                    <a:pt x="179405" y="791748"/>
                  </a:lnTo>
                  <a:lnTo>
                    <a:pt x="144606" y="763400"/>
                  </a:lnTo>
                  <a:lnTo>
                    <a:pt x="112899" y="731693"/>
                  </a:lnTo>
                  <a:lnTo>
                    <a:pt x="84551" y="696894"/>
                  </a:lnTo>
                  <a:lnTo>
                    <a:pt x="59831" y="659271"/>
                  </a:lnTo>
                  <a:lnTo>
                    <a:pt x="39005" y="619090"/>
                  </a:lnTo>
                  <a:lnTo>
                    <a:pt x="22341" y="576620"/>
                  </a:lnTo>
                  <a:lnTo>
                    <a:pt x="10108" y="532128"/>
                  </a:lnTo>
                  <a:lnTo>
                    <a:pt x="2571" y="485882"/>
                  </a:lnTo>
                  <a:lnTo>
                    <a:pt x="0" y="438150"/>
                  </a:lnTo>
                  <a:close/>
                </a:path>
              </a:pathLst>
            </a:custGeom>
            <a:ln w="38100">
              <a:solidFill>
                <a:srgbClr val="000000"/>
              </a:solidFill>
            </a:ln>
          </p:spPr>
          <p:txBody>
            <a:bodyPr wrap="square" lIns="0" tIns="0" rIns="0" bIns="0" rtlCol="0"/>
            <a:lstStyle/>
            <a:p>
              <a:endParaRPr/>
            </a:p>
          </p:txBody>
        </p:sp>
      </p:grpSp>
      <p:sp>
        <p:nvSpPr>
          <p:cNvPr id="15" name="TextBox 14">
            <a:extLst>
              <a:ext uri="{FF2B5EF4-FFF2-40B4-BE49-F238E27FC236}">
                <a16:creationId xmlns:a16="http://schemas.microsoft.com/office/drawing/2014/main" id="{4FDFC414-FED4-8EA8-F3C4-1C5F176ADBB1}"/>
              </a:ext>
            </a:extLst>
          </p:cNvPr>
          <p:cNvSpPr txBox="1"/>
          <p:nvPr/>
        </p:nvSpPr>
        <p:spPr>
          <a:xfrm>
            <a:off x="324334" y="326083"/>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dirty="0">
              <a:solidFill>
                <a:schemeClr val="bg1"/>
              </a:solidFill>
              <a:latin typeface="Montserrat"/>
              <a:ea typeface="Open Sans"/>
              <a:cs typeface="Open Sans"/>
            </a:endParaRPr>
          </a:p>
          <a:p>
            <a:pPr>
              <a:lnSpc>
                <a:spcPct val="90000"/>
              </a:lnSpc>
              <a:spcAft>
                <a:spcPts val="600"/>
              </a:spcAft>
            </a:pPr>
            <a:r>
              <a:rPr lang="en-US" sz="2000" dirty="0">
                <a:solidFill>
                  <a:schemeClr val="bg1"/>
                </a:solidFill>
                <a:latin typeface="Montserrat"/>
                <a:ea typeface="Open Sans"/>
                <a:cs typeface="Open Sans"/>
              </a:rPr>
              <a:t>Chromosome 7p </a:t>
            </a:r>
            <a:r>
              <a:rPr lang="en-US" sz="2000" dirty="0" err="1">
                <a:solidFill>
                  <a:schemeClr val="bg1"/>
                </a:solidFill>
                <a:latin typeface="Montserrat"/>
                <a:ea typeface="Open Sans"/>
                <a:cs typeface="Open Sans"/>
              </a:rPr>
              <a:t>Subcentromere</a:t>
            </a:r>
            <a:r>
              <a:rPr lang="en-US" sz="2000" dirty="0">
                <a:solidFill>
                  <a:schemeClr val="bg1"/>
                </a:solidFill>
                <a:latin typeface="Montserrat"/>
                <a:ea typeface="Open Sans"/>
                <a:cs typeface="Open Sans"/>
              </a:rPr>
              <a:t> Probe</a:t>
            </a:r>
            <a:endParaRPr lang="en-US" sz="2000" dirty="0">
              <a:solidFill>
                <a:srgbClr val="FFFFFF"/>
              </a:solidFill>
              <a:latin typeface="Montserrat"/>
              <a:ea typeface="Calibri"/>
              <a:cs typeface="Calibri"/>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Montserrat"/>
            </a:endParaRPr>
          </a:p>
        </p:txBody>
      </p:sp>
      <p:sp>
        <p:nvSpPr>
          <p:cNvPr id="16" name="Rectangle 15">
            <a:extLst>
              <a:ext uri="{FF2B5EF4-FFF2-40B4-BE49-F238E27FC236}">
                <a16:creationId xmlns:a16="http://schemas.microsoft.com/office/drawing/2014/main" id="{AB9CEBCF-0A80-DB25-25F1-8C8101F74462}"/>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71FD0B-FC6B-8581-F355-ED61BE1E013F}"/>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C2C27AA-F597-4736-42A6-986BC9E3D9D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9" name="Picture 18">
            <a:extLst>
              <a:ext uri="{FF2B5EF4-FFF2-40B4-BE49-F238E27FC236}">
                <a16:creationId xmlns:a16="http://schemas.microsoft.com/office/drawing/2014/main" id="{811F3DD1-655C-0ECE-1F7C-88A8F1C819D3}"/>
              </a:ext>
            </a:extLst>
          </p:cNvPr>
          <p:cNvPicPr>
            <a:picLocks noChangeAspect="1"/>
          </p:cNvPicPr>
          <p:nvPr/>
        </p:nvPicPr>
        <p:blipFill>
          <a:blip r:embed="rId7"/>
          <a:stretch>
            <a:fillRect/>
          </a:stretch>
        </p:blipFill>
        <p:spPr>
          <a:xfrm>
            <a:off x="177253" y="5351018"/>
            <a:ext cx="1816100" cy="825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17" name="TextBox 16">
            <a:extLst>
              <a:ext uri="{FF2B5EF4-FFF2-40B4-BE49-F238E27FC236}">
                <a16:creationId xmlns:a16="http://schemas.microsoft.com/office/drawing/2014/main" id="{87B53694-2294-BF87-DC18-2FDE88E07DA9}"/>
              </a:ext>
            </a:extLst>
          </p:cNvPr>
          <p:cNvSpPr txBox="1"/>
          <p:nvPr/>
        </p:nvSpPr>
        <p:spPr>
          <a:xfrm>
            <a:off x="324334" y="2913835"/>
            <a:ext cx="463699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Applications:</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Chromosome enumeration</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Control signal in multiplex</a:t>
            </a:r>
          </a:p>
          <a:p>
            <a:pPr marL="285750"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Detection of rearrangements at target locus</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Any terminal deletion</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Translocations</a:t>
            </a:r>
          </a:p>
          <a:p>
            <a:pPr marL="742950" lvl="1" indent="-285750">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Complex rearrangements Generate arm-specific data</a:t>
            </a:r>
          </a:p>
        </p:txBody>
      </p:sp>
      <p:sp>
        <p:nvSpPr>
          <p:cNvPr id="9" name="TextBox 8">
            <a:extLst>
              <a:ext uri="{FF2B5EF4-FFF2-40B4-BE49-F238E27FC236}">
                <a16:creationId xmlns:a16="http://schemas.microsoft.com/office/drawing/2014/main" id="{FEC61604-A360-BE0B-664E-29A7007E58BB}"/>
              </a:ext>
            </a:extLst>
          </p:cNvPr>
          <p:cNvSpPr txBox="1"/>
          <p:nvPr/>
        </p:nvSpPr>
        <p:spPr>
          <a:xfrm>
            <a:off x="324334" y="1483242"/>
            <a:ext cx="391683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Subtelomere</a:t>
            </a: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Probes:</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Probe category targeting arm-specific, </a:t>
            </a:r>
            <a:r>
              <a:rPr 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peritelomeric</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genomic DNA</a:t>
            </a:r>
          </a:p>
        </p:txBody>
      </p:sp>
      <p:pic>
        <p:nvPicPr>
          <p:cNvPr id="18" name="Graphic 17">
            <a:extLst>
              <a:ext uri="{FF2B5EF4-FFF2-40B4-BE49-F238E27FC236}">
                <a16:creationId xmlns:a16="http://schemas.microsoft.com/office/drawing/2014/main" id="{E653C742-F307-0CCF-0FCA-73D831915A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92996" y="1871651"/>
            <a:ext cx="1206007" cy="2518741"/>
          </a:xfrm>
          <a:prstGeom prst="rect">
            <a:avLst/>
          </a:prstGeom>
        </p:spPr>
      </p:pic>
      <p:sp>
        <p:nvSpPr>
          <p:cNvPr id="4" name="TextBox 3">
            <a:extLst>
              <a:ext uri="{FF2B5EF4-FFF2-40B4-BE49-F238E27FC236}">
                <a16:creationId xmlns:a16="http://schemas.microsoft.com/office/drawing/2014/main" id="{EB63C9BF-DF51-3F84-63B0-B3AC5B719E2E}"/>
              </a:ext>
            </a:extLst>
          </p:cNvPr>
          <p:cNvSpPr txBox="1"/>
          <p:nvPr/>
        </p:nvSpPr>
        <p:spPr>
          <a:xfrm>
            <a:off x="5492996" y="4587010"/>
            <a:ext cx="11382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ea typeface="Calibri"/>
                <a:cs typeface="Calibri"/>
              </a:rPr>
              <a:t>Chr 6q</a:t>
            </a:r>
            <a:endParaRPr lang="en-US" dirty="0">
              <a:solidFill>
                <a:schemeClr val="bg1"/>
              </a:solidFill>
            </a:endParaRPr>
          </a:p>
          <a:p>
            <a:pPr algn="ctr"/>
            <a:r>
              <a:rPr lang="en-US" sz="1200" dirty="0" err="1">
                <a:solidFill>
                  <a:schemeClr val="bg1"/>
                </a:solidFill>
                <a:ea typeface="Calibri"/>
                <a:cs typeface="Calibri"/>
              </a:rPr>
              <a:t>subtelomere</a:t>
            </a:r>
            <a:endParaRPr lang="en-US" sz="1200" dirty="0">
              <a:solidFill>
                <a:schemeClr val="bg1"/>
              </a:solidFill>
              <a:ea typeface="Calibri"/>
              <a:cs typeface="Calibri"/>
            </a:endParaRPr>
          </a:p>
        </p:txBody>
      </p:sp>
      <p:sp>
        <p:nvSpPr>
          <p:cNvPr id="2" name="TextBox 1">
            <a:extLst>
              <a:ext uri="{FF2B5EF4-FFF2-40B4-BE49-F238E27FC236}">
                <a16:creationId xmlns:a16="http://schemas.microsoft.com/office/drawing/2014/main" id="{8F69DE40-C7FD-DB70-A997-E00190AD8EAB}"/>
              </a:ext>
            </a:extLst>
          </p:cNvPr>
          <p:cNvSpPr txBox="1"/>
          <p:nvPr/>
        </p:nvSpPr>
        <p:spPr>
          <a:xfrm>
            <a:off x="324334" y="258833"/>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000">
              <a:solidFill>
                <a:schemeClr val="bg1"/>
              </a:solidFill>
              <a:latin typeface="Montserrat"/>
              <a:ea typeface="Open Sans"/>
              <a:cs typeface="Open Sans"/>
            </a:endParaRPr>
          </a:p>
          <a:p>
            <a:pPr>
              <a:lnSpc>
                <a:spcPct val="90000"/>
              </a:lnSpc>
              <a:spcAft>
                <a:spcPts val="600"/>
              </a:spcAft>
            </a:pPr>
            <a:r>
              <a:rPr lang="en-US" sz="2000" err="1">
                <a:solidFill>
                  <a:schemeClr val="bg1"/>
                </a:solidFill>
                <a:latin typeface="Montserrat"/>
                <a:ea typeface="Open Sans"/>
                <a:cs typeface="Open Sans"/>
              </a:rPr>
              <a:t>Subtelomeric</a:t>
            </a:r>
            <a:r>
              <a:rPr lang="en-US" sz="2000">
                <a:solidFill>
                  <a:schemeClr val="bg1"/>
                </a:solidFill>
                <a:latin typeface="Montserrat"/>
                <a:ea typeface="Open Sans"/>
                <a:cs typeface="Open Sans"/>
              </a:rPr>
              <a:t> Pinpoint FISH™ Probes</a:t>
            </a:r>
            <a:endParaRPr lang="en-US" sz="2000">
              <a:solidFill>
                <a:srgbClr val="FFFFFF"/>
              </a:solidFill>
              <a:latin typeface="Montserrat"/>
            </a:endParaRPr>
          </a:p>
        </p:txBody>
      </p:sp>
      <p:pic>
        <p:nvPicPr>
          <p:cNvPr id="10" name="Picture 9">
            <a:extLst>
              <a:ext uri="{FF2B5EF4-FFF2-40B4-BE49-F238E27FC236}">
                <a16:creationId xmlns:a16="http://schemas.microsoft.com/office/drawing/2014/main" id="{0D8F0D39-7154-D2D7-1447-9065962A5198}"/>
              </a:ext>
            </a:extLst>
          </p:cNvPr>
          <p:cNvPicPr>
            <a:picLocks noChangeAspect="1"/>
          </p:cNvPicPr>
          <p:nvPr/>
        </p:nvPicPr>
        <p:blipFill>
          <a:blip r:embed="rId6"/>
          <a:stretch>
            <a:fillRect/>
          </a:stretch>
        </p:blipFill>
        <p:spPr>
          <a:xfrm rot="5400000">
            <a:off x="7500282" y="1139754"/>
            <a:ext cx="3946063" cy="4485277"/>
          </a:xfrm>
          <a:prstGeom prst="rect">
            <a:avLst/>
          </a:prstGeom>
        </p:spPr>
      </p:pic>
      <p:sp>
        <p:nvSpPr>
          <p:cNvPr id="11" name="TextBox 10">
            <a:extLst>
              <a:ext uri="{FF2B5EF4-FFF2-40B4-BE49-F238E27FC236}">
                <a16:creationId xmlns:a16="http://schemas.microsoft.com/office/drawing/2014/main" id="{D5DCD2B4-F7F8-7E59-659F-3A1E51D3D4E3}"/>
              </a:ext>
            </a:extLst>
          </p:cNvPr>
          <p:cNvSpPr txBox="1"/>
          <p:nvPr/>
        </p:nvSpPr>
        <p:spPr>
          <a:xfrm>
            <a:off x="7414864" y="5478161"/>
            <a:ext cx="4301088" cy="461665"/>
          </a:xfrm>
          <a:prstGeom prst="rect">
            <a:avLst/>
          </a:prstGeom>
          <a:noFill/>
        </p:spPr>
        <p:txBody>
          <a:bodyPr wrap="square" rtlCol="0">
            <a:spAutoFit/>
          </a:bodyPr>
          <a:lstStyle/>
          <a:p>
            <a:pPr algn="ctr"/>
            <a:r>
              <a:rPr lang="en-US" sz="1200" dirty="0">
                <a:solidFill>
                  <a:schemeClr val="bg1"/>
                </a:solidFill>
              </a:rPr>
              <a:t>Chromosome 6q </a:t>
            </a:r>
            <a:r>
              <a:rPr lang="en-US" sz="1200" dirty="0" err="1">
                <a:solidFill>
                  <a:schemeClr val="bg1"/>
                </a:solidFill>
              </a:rPr>
              <a:t>subtelomere</a:t>
            </a:r>
            <a:r>
              <a:rPr lang="en-US" sz="1200" dirty="0">
                <a:solidFill>
                  <a:schemeClr val="bg1"/>
                </a:solidFill>
              </a:rPr>
              <a:t> probe (green) hybridized in human control metaphase spread.</a:t>
            </a:r>
          </a:p>
        </p:txBody>
      </p:sp>
    </p:spTree>
    <p:extLst>
      <p:ext uri="{BB962C8B-B14F-4D97-AF65-F5344CB8AC3E}">
        <p14:creationId xmlns:p14="http://schemas.microsoft.com/office/powerpoint/2010/main" val="243564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k Template" id="{25DCC81E-5181-0949-9DFD-72BECBE2742C}" vid="{534811D1-0F7C-D340-BEA1-8955A402AB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76B348F1399A4A8900B8CDDFFA99F2" ma:contentTypeVersion="28" ma:contentTypeDescription="Create a new document." ma:contentTypeScope="" ma:versionID="61d2db10f5249133354ef14eea394590">
  <xsd:schema xmlns:xsd="http://www.w3.org/2001/XMLSchema" xmlns:xs="http://www.w3.org/2001/XMLSchema" xmlns:p="http://schemas.microsoft.com/office/2006/metadata/properties" xmlns:ns1="http://schemas.microsoft.com/sharepoint/v3" xmlns:ns2="3f3d851d-63a1-449e-819e-61eaa40fdf12" xmlns:ns3="9348c62d-a6e9-4c4c-b5d1-3d042b2ce2fb" xmlns:ns4="46fb809e-4d72-49c5-be3d-de9208e8791f" targetNamespace="http://schemas.microsoft.com/office/2006/metadata/properties" ma:root="true" ma:fieldsID="56f4ea49216d61924b762e6249fb8cd1" ns1:_="" ns2:_="" ns3:_="" ns4:_="">
    <xsd:import namespace="http://schemas.microsoft.com/sharepoint/v3"/>
    <xsd:import namespace="3f3d851d-63a1-449e-819e-61eaa40fdf12"/>
    <xsd:import namespace="9348c62d-a6e9-4c4c-b5d1-3d042b2ce2fb"/>
    <xsd:import namespace="46fb809e-4d72-49c5-be3d-de9208e8791f"/>
    <xsd:element name="properties">
      <xsd:complexType>
        <xsd:sequence>
          <xsd:element name="documentManagement">
            <xsd:complexType>
              <xsd:all>
                <xsd:element ref="ns2:Document_x0020_Type"/>
                <xsd:element ref="ns3:SharedWithUsers" minOccurs="0"/>
                <xsd:element ref="ns3:SharingHintHash" minOccurs="0"/>
                <xsd:element ref="ns3:SharedWithDetails" minOccurs="0"/>
                <xsd:element ref="ns2:Catagory"/>
                <xsd:element ref="ns2:Distribute_x003f_" minOccurs="0"/>
                <xsd:element ref="ns1:AverageRating" minOccurs="0"/>
                <xsd:element ref="ns1:RatingCount" minOccurs="0"/>
                <xsd:element ref="ns1:RatedBy" minOccurs="0"/>
                <xsd:element ref="ns1:Ratings" minOccurs="0"/>
                <xsd:element ref="ns1:LikesCount" minOccurs="0"/>
                <xsd:element ref="ns1:LikedBy"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Date"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ternalName="AverageRating" ma:readOnly="true">
      <xsd:simpleType>
        <xsd:restriction base="dms:Number"/>
      </xsd:simpleType>
    </xsd:element>
    <xsd:element name="RatingCount" ma:index="15" nillable="true" ma:displayName="Number of Ratings" ma:decimals="0" ma:description="Number of ratings submitted" ma:internalName="RatingCount" ma:readOnly="true">
      <xsd:simpleType>
        <xsd:restriction base="dms:Number"/>
      </xsd:simpleType>
    </xsd:element>
    <xsd:element name="RatedBy" ma:index="1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7" nillable="true" ma:displayName="User ratings" ma:description="User ratings for the item" ma:hidden="true" ma:internalName="Ratings">
      <xsd:simpleType>
        <xsd:restriction base="dms:Note"/>
      </xsd:simpleType>
    </xsd:element>
    <xsd:element name="LikesCount" ma:index="18" nillable="true" ma:displayName="Number of Likes" ma:internalName="LikesCount">
      <xsd:simpleType>
        <xsd:restriction base="dms:Unknown"/>
      </xsd:simpleType>
    </xsd:element>
    <xsd:element name="LikedBy" ma:index="1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3d851d-63a1-449e-819e-61eaa40fdf12" elementFormDefault="qualified">
    <xsd:import namespace="http://schemas.microsoft.com/office/2006/documentManagement/types"/>
    <xsd:import namespace="http://schemas.microsoft.com/office/infopath/2007/PartnerControls"/>
    <xsd:element name="Document_x0020_Type" ma:index="8" ma:displayName="Package" ma:format="Dropdown" ma:indexed="true" ma:internalName="Document_x0020_Type">
      <xsd:simpleType>
        <xsd:restriction base="dms:Choice">
          <xsd:enumeration value="Yes"/>
          <xsd:enumeration value="No"/>
        </xsd:restriction>
      </xsd:simpleType>
    </xsd:element>
    <xsd:element name="Catagory" ma:index="12" ma:displayName="Catagory" ma:default="Other" ma:description="Officially Sanctioned Choices" ma:format="RadioButtons" ma:internalName="Catagory">
      <xsd:simpleType>
        <xsd:restriction base="dms:Choice">
          <xsd:enumeration value="Marketing Materials"/>
          <xsd:enumeration value="Presentations"/>
          <xsd:enumeration value="Competitive Materials"/>
          <xsd:enumeration value="Pricing References"/>
          <xsd:enumeration value="KTD Publications"/>
          <xsd:enumeration value="Outside Publications"/>
          <xsd:enumeration value="Distributor Files"/>
          <xsd:enumeration value="Other"/>
        </xsd:restriction>
      </xsd:simpleType>
    </xsd:element>
    <xsd:element name="Distribute_x003f_" ma:index="13" nillable="true" ma:displayName="Distribute?" ma:default="1" ma:internalName="Distribute_x003f_">
      <xsd:simpleType>
        <xsd:restriction base="dms:Boolea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Date" ma:index="30" nillable="true" ma:displayName="Date" ma:format="DateOnly" ma:internalName="Date">
      <xsd:simpleType>
        <xsd:restriction base="dms:DateTime"/>
      </xsd:simpleType>
    </xsd:element>
    <xsd:element name="MediaServiceLocation" ma:index="31" nillable="true" ma:displayName="Location" ma:internalName="MediaServiceLocation"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008a6d18-6420-420d-9a98-50f4056d7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8c62d-a6e9-4c4c-b5d1-3d042b2ce2f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b809e-4d72-49c5-be3d-de9208e8791f" elementFormDefault="qualified">
    <xsd:import namespace="http://schemas.microsoft.com/office/2006/documentManagement/types"/>
    <xsd:import namespace="http://schemas.microsoft.com/office/infopath/2007/PartnerControls"/>
    <xsd:element name="TaxCatchAll" ma:index="34" nillable="true" ma:displayName="Taxonomy Catch All Column" ma:hidden="true" ma:list="{4e0c8fd3-632a-4d18-883c-33dece821e95}" ma:internalName="TaxCatchAll" ma:showField="CatchAllData" ma:web="46fb809e-4d72-49c5-be3d-de9208e879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3f3d851d-63a1-449e-819e-61eaa40fdf12">No</Document_x0020_Type>
    <LikesCount xmlns="http://schemas.microsoft.com/sharepoint/v3" xsi:nil="true"/>
    <Ratings xmlns="http://schemas.microsoft.com/sharepoint/v3" xsi:nil="true"/>
    <Catagory xmlns="3f3d851d-63a1-449e-819e-61eaa40fdf12">Other</Catagory>
    <lcf76f155ced4ddcb4097134ff3c332f xmlns="3f3d851d-63a1-449e-819e-61eaa40fdf12">
      <Terms xmlns="http://schemas.microsoft.com/office/infopath/2007/PartnerControls"/>
    </lcf76f155ced4ddcb4097134ff3c332f>
    <LikedBy xmlns="http://schemas.microsoft.com/sharepoint/v3">
      <UserInfo>
        <DisplayName/>
        <AccountId xsi:nil="true"/>
        <AccountType/>
      </UserInfo>
    </LikedBy>
    <TaxCatchAll xmlns="46fb809e-4d72-49c5-be3d-de9208e8791f" xsi:nil="true"/>
    <Distribute_x003f_ xmlns="3f3d851d-63a1-449e-819e-61eaa40fdf12">false</Distribute_x003f_>
    <Date xmlns="3f3d851d-63a1-449e-819e-61eaa40fdf12" xsi:nil="tru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A2559916-D231-4A90-9C37-0E9F06DB07A4}">
  <ds:schemaRefs>
    <ds:schemaRef ds:uri="http://schemas.microsoft.com/sharepoint/v3/contenttype/forms"/>
  </ds:schemaRefs>
</ds:datastoreItem>
</file>

<file path=customXml/itemProps2.xml><?xml version="1.0" encoding="utf-8"?>
<ds:datastoreItem xmlns:ds="http://schemas.openxmlformats.org/officeDocument/2006/customXml" ds:itemID="{AF4805CD-C108-4D4A-8681-90174A2AAE21}">
  <ds:schemaRefs>
    <ds:schemaRef ds:uri="3f3d851d-63a1-449e-819e-61eaa40fdf12"/>
    <ds:schemaRef ds:uri="46fb809e-4d72-49c5-be3d-de9208e8791f"/>
    <ds:schemaRef ds:uri="9348c62d-a6e9-4c4c-b5d1-3d042b2ce2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2674A0-B044-4C7D-8807-EC678CE72FB2}">
  <ds:schemaRefs>
    <ds:schemaRef ds:uri="http://schemas.openxmlformats.org/package/2006/metadata/core-properties"/>
    <ds:schemaRef ds:uri="http://schemas.microsoft.com/office/infopath/2007/PartnerControls"/>
    <ds:schemaRef ds:uri="http://purl.org/dc/terms/"/>
    <ds:schemaRef ds:uri="3f3d851d-63a1-449e-819e-61eaa40fdf12"/>
    <ds:schemaRef ds:uri="http://www.w3.org/XML/1998/namespace"/>
    <ds:schemaRef ds:uri="http://schemas.microsoft.com/office/2006/documentManagement/types"/>
    <ds:schemaRef ds:uri="46fb809e-4d72-49c5-be3d-de9208e8791f"/>
    <ds:schemaRef ds:uri="http://schemas.microsoft.com/sharepoint/v3"/>
    <ds:schemaRef ds:uri="http://purl.org/dc/dcmitype/"/>
    <ds:schemaRef ds:uri="9348c62d-a6e9-4c4c-b5d1-3d042b2ce2f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3098</TotalTime>
  <Words>3413</Words>
  <Application>Microsoft Office PowerPoint</Application>
  <PresentationFormat>Widescreen</PresentationFormat>
  <Paragraphs>415</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Montserrat</vt:lpstr>
      <vt:lpstr>Open Sans</vt:lpstr>
      <vt:lpstr>Segoe UI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iperez</dc:creator>
  <cp:lastModifiedBy>Clare Rogers</cp:lastModifiedBy>
  <cp:revision>7</cp:revision>
  <dcterms:created xsi:type="dcterms:W3CDTF">2023-02-11T00:05:14Z</dcterms:created>
  <dcterms:modified xsi:type="dcterms:W3CDTF">2023-12-14T14:47:31Z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0x0101008D76B348F1399A4A8900B8CDDFFA99F2</vt:lpwstr>
  </property>
  <property fmtid="{D5CDD505-2E9C-101B-9397-08002B2CF9AE}" pid="3" name="MediaServiceImageTags">
    <vt:lpwstr/>
  </property>
</Properties>
</file>