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20_F80B6128.xml" ContentType="application/vnd.ms-powerpoint.comments+xml"/>
  <Override PartName="/ppt/notesSlides/notesSlide2.xml" ContentType="application/vnd.openxmlformats-officedocument.presentationml.notesSlide+xml"/>
  <Override PartName="/ppt/comments/modernComment_113_91DC1F4F.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8F0_67485558.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18FB_301D6E86.xml" ContentType="application/vnd.ms-powerpoint.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modernComment_18F4_18BF2509.xml" ContentType="application/vnd.ms-powerpoint.comments+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Lst>
  <p:notesMasterIdLst>
    <p:notesMasterId r:id="rId29"/>
  </p:notesMasterIdLst>
  <p:sldIdLst>
    <p:sldId id="288" r:id="rId5"/>
    <p:sldId id="275" r:id="rId6"/>
    <p:sldId id="6401" r:id="rId7"/>
    <p:sldId id="6384" r:id="rId8"/>
    <p:sldId id="258" r:id="rId9"/>
    <p:sldId id="6381" r:id="rId10"/>
    <p:sldId id="5366" r:id="rId11"/>
    <p:sldId id="5367" r:id="rId12"/>
    <p:sldId id="6383" r:id="rId13"/>
    <p:sldId id="6400" r:id="rId14"/>
    <p:sldId id="272" r:id="rId15"/>
    <p:sldId id="6385" r:id="rId16"/>
    <p:sldId id="6386" r:id="rId17"/>
    <p:sldId id="286" r:id="rId18"/>
    <p:sldId id="6389" r:id="rId19"/>
    <p:sldId id="6390" r:id="rId20"/>
    <p:sldId id="6391" r:id="rId21"/>
    <p:sldId id="6395" r:id="rId22"/>
    <p:sldId id="6392" r:id="rId23"/>
    <p:sldId id="6393" r:id="rId24"/>
    <p:sldId id="6402" r:id="rId25"/>
    <p:sldId id="6403" r:id="rId26"/>
    <p:sldId id="6388" r:id="rId27"/>
    <p:sldId id="29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512C43-8FEC-CB70-14D3-7915B3086D66}" name="Erin Cross" initials="EC" userId="S::erin.robinson@kromatid.com::7b33ad23-6c2b-4deb-b03d-f31eca25059f" providerId="AD"/>
  <p188:author id="{B4F0578F-7E6B-D053-77CF-517EDD63691C}" name="Ivan Perez" initials="IP" userId="S::iperez@kromatid.com::306a8317-d2b0-4c70-84ae-454566f0d5d5" providerId="AD"/>
  <p188:author id="{6B0EEFB2-C1A1-1940-7B69-34E32E34BAAA}" name="Stephanie Elena" initials="SE" userId="S::selena@kromatid.com::86b93124-fb9d-4b9f-b0c3-11e7afd77247" providerId="AD"/>
  <p188:author id="{419F2CC7-5A84-6BFD-EC7D-B353F2140164}" name="Christopher Tompkins" initials="" userId="S::ctompkins@kromatid.com::f7ed204e-0501-40a9-aec2-e4d7b7456801" providerId="AD"/>
  <p188:author id="{004526F7-DB49-C7E4-9619-5E325D7275B8}" name="Clare Rogers" initials="CR" userId="S::crogers@kromatid.com::624b4244-ad9c-41b2-b0d3-811159c8a63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469"/>
    <a:srgbClr val="0046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12"/>
    <p:restoredTop sz="79552" autoAdjust="0"/>
  </p:normalViewPr>
  <p:slideViewPr>
    <p:cSldViewPr snapToGrid="0">
      <p:cViewPr varScale="1">
        <p:scale>
          <a:sx n="95" d="100"/>
          <a:sy n="95" d="100"/>
        </p:scale>
        <p:origin x="200" y="23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omments/modernComment_113_91DC1F4F.xml><?xml version="1.0" encoding="utf-8"?>
<p188:cmLst xmlns:a="http://schemas.openxmlformats.org/drawingml/2006/main" xmlns:r="http://schemas.openxmlformats.org/officeDocument/2006/relationships" xmlns:p188="http://schemas.microsoft.com/office/powerpoint/2018/8/main">
  <p188:cm id="{1C82C072-8350-4A83-AB66-110BD6794DD0}" authorId="{004526F7-DB49-C7E4-9619-5E325D7275B8}" created="2024-04-12T18:21:42.228" startDate="2024-04-12T18:21:42.230" dueDate="2024-04-12T18:21:42.230" assignedTo="{419F2CC7-5A84-6BFD-EC7D-B353F2140164}" title="@Christopher Tompkins Are we ready to start re-couching us - we haven't really come to an agreement on how we describe ourselves yet, so it may be fine to go with this short term, but I'm open to input. This as well as slide 3.">
    <ac:txMkLst xmlns:ac="http://schemas.microsoft.com/office/drawing/2013/main/command">
      <pc:docMk xmlns:pc="http://schemas.microsoft.com/office/powerpoint/2013/main/command"/>
      <pc:sldMk xmlns:pc="http://schemas.microsoft.com/office/powerpoint/2013/main/command" cId="2447122255" sldId="275"/>
      <ac:spMk id="23" creationId="{8B959524-7227-C8A9-D846-B627F8CAE6CC}"/>
      <ac:txMk cp="0" len="105">
        <ac:context len="260" hash="1455562285"/>
      </ac:txMk>
    </ac:txMkLst>
    <p188:pos x="4224223" y="368404"/>
    <p188:txBody>
      <a:bodyPr/>
      <a:lstStyle/>
      <a:p>
        <a:r>
          <a:rPr lang="en-US"/>
          <a:t>[@Christopher Tompkins] Are we ready to start re-couching us  - we haven't really come to an agreement on how we describe ourselves yet, so it may be fine to go with this short term, but I'm open to input. This as well as slide 3.</a:t>
        </a:r>
      </a:p>
    </p188:txBody>
    <p188:extLst>
      <p:ext xmlns:p="http://schemas.openxmlformats.org/presentationml/2006/main" uri="{5BB2D875-25FF-4072-B9AC-8F64D62656EB}">
        <p228:taskDetails xmlns:p228="http://schemas.microsoft.com/office/powerpoint/2022/08/main">
          <p228:history>
            <p228:event time="2024-04-12T18:21:42.228" id="{3A6223A9-F37E-4BC1-9739-62E6DE9D729E}">
              <p228:atrbtn authorId="{004526F7-DB49-C7E4-9619-5E325D7275B8}"/>
              <p228:anchr>
                <p228:comment id="{1C82C072-8350-4A83-AB66-110BD6794DD0}"/>
              </p228:anchr>
              <p228:add/>
            </p228:event>
            <p228:event time="2024-04-12T18:21:42.228" id="{8EF7BB9D-30C7-466B-9FEA-1A86A6973476}">
              <p228:atrbtn authorId="{004526F7-DB49-C7E4-9619-5E325D7275B8}"/>
              <p228:anchr>
                <p228:comment id="{1C82C072-8350-4A83-AB66-110BD6794DD0}"/>
              </p228:anchr>
              <p228:asgn authorId="{419F2CC7-5A84-6BFD-EC7D-B353F2140164}"/>
            </p228:event>
            <p228:event time="2024-04-12T18:21:42.228" id="{8B6516FF-B864-47F7-9DBC-8A3E8D93A39C}">
              <p228:atrbtn authorId="{004526F7-DB49-C7E4-9619-5E325D7275B8}"/>
              <p228:anchr>
                <p228:comment id="{1C82C072-8350-4A83-AB66-110BD6794DD0}"/>
              </p228:anchr>
              <p228:title val="@Christopher Tompkins Are we ready to start re-couching us - we haven't really come to an agreement on how we describe ourselves yet, so it may be fine to go with this short term, but I'm open to input. This as well as slide 3."/>
            </p228:event>
            <p228:event time="2024-04-12T18:21:42.228" id="{BE3DF92B-CE29-420F-81F7-CEBB5F922621}">
              <p228:atrbtn authorId="{004526F7-DB49-C7E4-9619-5E325D7275B8}"/>
              <p228:anchr>
                <p228:comment id="{1C82C072-8350-4A83-AB66-110BD6794DD0}"/>
              </p228:anchr>
              <p228:date stDt="2024-04-12T18:21:42.230" endDt="2024-04-12T18:21:42.230"/>
            </p228:event>
          </p228:history>
        </p228:taskDetails>
      </p:ext>
    </p188:extLst>
  </p188:cm>
</p188:cmLst>
</file>

<file path=ppt/comments/modernComment_120_F80B6128.xml><?xml version="1.0" encoding="utf-8"?>
<p188:cmLst xmlns:a="http://schemas.openxmlformats.org/drawingml/2006/main" xmlns:r="http://schemas.openxmlformats.org/officeDocument/2006/relationships" xmlns:p188="http://schemas.microsoft.com/office/powerpoint/2018/8/main">
  <p188:cm id="{DCC5CC2C-5A7E-466E-8422-4F7CEF719F9E}" authorId="{004526F7-DB49-C7E4-9619-5E325D7275B8}" status="resolved" created="2024-04-16T21:52:12.535" complete="100000">
    <pc:sldMkLst xmlns:pc="http://schemas.microsoft.com/office/powerpoint/2013/main/command">
      <pc:docMk/>
      <pc:sldMk cId="4161495336" sldId="288"/>
    </pc:sldMkLst>
    <p188:txBody>
      <a:bodyPr/>
      <a:lstStyle/>
      <a:p>
        <a:r>
          <a:rPr lang="en-US"/>
          <a:t>[@Ivan Perez] I did some updating of fonts (all should be Open Sans, including Headings/Titles - Not Calibri or Montserrat) but didn't get all the way done, I can work on it more tomorrow morning.</a:t>
        </a:r>
      </a:p>
    </p188:txBody>
  </p188:cm>
</p188:cmLst>
</file>

<file path=ppt/comments/modernComment_18F0_67485558.xml><?xml version="1.0" encoding="utf-8"?>
<p188:cmLst xmlns:a="http://schemas.openxmlformats.org/drawingml/2006/main" xmlns:r="http://schemas.openxmlformats.org/officeDocument/2006/relationships" xmlns:p188="http://schemas.microsoft.com/office/powerpoint/2018/8/main">
  <p188:cm id="{BDCAC28F-63E1-4D02-B37A-53910303D484}" authorId="{8A512C43-8FEC-CB70-14D3-7915B3086D66}" created="2024-04-17T21:20:34.447">
    <pc:sldMkLst xmlns:pc="http://schemas.microsoft.com/office/powerpoint/2013/main/command">
      <pc:docMk/>
      <pc:sldMk cId="1732793688" sldId="6384"/>
    </pc:sldMkLst>
    <p188:replyLst>
      <p188:reply id="{6D8589C4-7F15-44D8-AF7A-CF97EB66C951}" authorId="{B4F0578F-7E6B-D053-77CF-517EDD63691C}" created="2024-04-18T15:30:04.473">
        <p188:txBody>
          <a:bodyPr/>
          <a:lstStyle/>
          <a:p>
            <a:r>
              <a:rPr lang="en-US"/>
              <a:t>Done.</a:t>
            </a:r>
          </a:p>
        </p188:txBody>
      </p188:reply>
    </p188:replyLst>
    <p188:txBody>
      <a:bodyPr/>
      <a:lstStyle/>
      <a:p>
        <a:r>
          <a:rPr lang="en-US"/>
          <a:t>Can you add a bit more for these three in your script? Suggest some language around which assays can provide single-cell measurements, and a bit more about what each assay's sweet spot is in terms of advantages/ types of data possible</a:t>
        </a:r>
      </a:p>
    </p188:txBody>
  </p188:cm>
  <p188:cm id="{C85CC54B-667D-4FCE-979A-9B676A13C5C7}" authorId="{8A512C43-8FEC-CB70-14D3-7915B3086D66}" created="2024-04-22T17:25:32.200">
    <pc:sldMkLst xmlns:pc="http://schemas.microsoft.com/office/powerpoint/2013/main/command">
      <pc:docMk/>
      <pc:sldMk cId="1732793688" sldId="6384"/>
    </pc:sldMkLst>
    <p188:txBody>
      <a:bodyPr/>
      <a:lstStyle/>
      <a:p>
        <a:r>
          <a:rPr lang="en-US"/>
          <a:t>[@Ivan Perez], can you also mention examples of specific products here?  Eg Karyostat</a:t>
        </a:r>
      </a:p>
    </p188:txBody>
  </p188:cm>
</p188:cmLst>
</file>

<file path=ppt/comments/modernComment_18F4_18BF2509.xml><?xml version="1.0" encoding="utf-8"?>
<p188:cmLst xmlns:a="http://schemas.openxmlformats.org/drawingml/2006/main" xmlns:r="http://schemas.openxmlformats.org/officeDocument/2006/relationships" xmlns:p188="http://schemas.microsoft.com/office/powerpoint/2018/8/main">
  <p188:cm id="{3EFA632A-F2A6-471F-9857-86EC76302397}" authorId="{004526F7-DB49-C7E4-9619-5E325D7275B8}" created="2024-04-17T21:23:57.477">
    <pc:sldMkLst xmlns:pc="http://schemas.microsoft.com/office/powerpoint/2013/main/command">
      <pc:docMk/>
      <pc:sldMk cId="415180041" sldId="6388"/>
    </pc:sldMkLst>
    <p188:replyLst>
      <p188:reply id="{A8C6A66F-113F-470B-A2FC-7A2A7C6AC628}" authorId="{B4F0578F-7E6B-D053-77CF-517EDD63691C}" created="2024-04-17T23:48:45.324">
        <p188:txBody>
          <a:bodyPr/>
          <a:lstStyle/>
          <a:p>
            <a:r>
              <a:rPr lang="en-US"/>
              <a:t>Note to self: Revisit the single-stranded advantage of dGH.</a:t>
            </a:r>
          </a:p>
        </p188:txBody>
      </p188:reply>
      <p188:reply id="{485E0657-C00F-4723-AB06-6A14576F3213}" authorId="{B4F0578F-7E6B-D053-77CF-517EDD63691C}" created="2024-04-18T16:54:29.084">
        <p188:txBody>
          <a:bodyPr/>
          <a:lstStyle/>
          <a:p>
            <a:r>
              <a:rPr lang="en-US"/>
              <a:t>Ok, I believe this is now addressed in the revised speaker notes.</a:t>
            </a:r>
          </a:p>
        </p188:txBody>
      </p188:reply>
    </p188:replyLst>
    <p188:txBody>
      <a:bodyPr/>
      <a:lstStyle/>
      <a:p>
        <a:r>
          <a:rPr lang="en-US"/>
          <a:t>[@Ivan Perez] Can you restate in your wrap up that dGH offers a unique view of the genome you can't get with conventional methods such as FISH because of the single-strand probes + single strand DNA targets? Your point #4 does not include that key tech difference.</a:t>
        </a:r>
      </a:p>
    </p188:txBody>
  </p188:cm>
</p188:cmLst>
</file>

<file path=ppt/comments/modernComment_18FB_301D6E86.xml><?xml version="1.0" encoding="utf-8"?>
<p188:cmLst xmlns:a="http://schemas.openxmlformats.org/drawingml/2006/main" xmlns:r="http://schemas.openxmlformats.org/officeDocument/2006/relationships" xmlns:p188="http://schemas.microsoft.com/office/powerpoint/2018/8/main">
  <p188:cm id="{08520F9E-DE35-4B33-9108-E86E99FBAFAB}" authorId="{004526F7-DB49-C7E4-9619-5E325D7275B8}" status="resolved" created="2024-04-18T13:01:44.051" startDate="2024-04-18T13:01:44.051" dueDate="2024-04-18T13:01:44.051" assignedTo="{B4F0578F-7E6B-D053-77CF-517EDD63691C}" complete="100000" title="@Ivan Perez When I changed font to Open Sans it messed up the alignment with your colored dots - would you please fix that? I'm not positive how you had it.">
    <ac:deMkLst xmlns:ac="http://schemas.microsoft.com/office/drawing/2013/main/command">
      <pc:docMk xmlns:pc="http://schemas.microsoft.com/office/powerpoint/2013/main/command"/>
      <pc:sldMk xmlns:pc="http://schemas.microsoft.com/office/powerpoint/2013/main/command" cId="807235206" sldId="6395"/>
      <ac:spMk id="3" creationId="{CA0E87A8-AC3E-1678-9008-1320D0F5C6CC}"/>
    </ac:deMkLst>
    <p188:replyLst>
      <p188:reply id="{31EBDD7B-C133-4AFF-88C6-0BE6CA6F915D}" authorId="{B4F0578F-7E6B-D053-77CF-517EDD63691C}" created="2024-04-18T15:08:40.642">
        <p188:txBody>
          <a:bodyPr/>
          <a:lstStyle/>
          <a:p>
            <a:r>
              <a:rPr lang="en-US"/>
              <a:t>Thanks for letting me know. It's fixed.</a:t>
            </a:r>
          </a:p>
        </p188:txBody>
      </p188:reply>
    </p188:replyLst>
    <p188:txBody>
      <a:bodyPr/>
      <a:lstStyle/>
      <a:p>
        <a:r>
          <a:rPr lang="en-US"/>
          <a:t>[@Ivan Perez] When I changed font to Open Sans it messed up the alignment with your colored dots - would you please fix that? I'm not positive how you had it.</a:t>
        </a:r>
      </a:p>
    </p188:txBody>
    <p188:extLst>
      <p:ext xmlns:p="http://schemas.openxmlformats.org/presentationml/2006/main" uri="{5BB2D875-25FF-4072-B9AC-8F64D62656EB}">
        <p228:taskDetails xmlns:p228="http://schemas.microsoft.com/office/powerpoint/2022/08/main">
          <p228:history>
            <p228:event time="2024-04-18T13:01:44.051" id="{2B58B389-82F1-4307-BCD9-E83502A42E5A}">
              <p228:atrbtn authorId="{004526F7-DB49-C7E4-9619-5E325D7275B8}"/>
              <p228:anchr>
                <p228:comment id="{08520F9E-DE35-4B33-9108-E86E99FBAFAB}"/>
              </p228:anchr>
              <p228:add/>
            </p228:event>
            <p228:event time="2024-04-18T13:01:44.051" id="{C0EABB03-34A7-4D53-AF22-DEC292CB6A1D}">
              <p228:atrbtn authorId="{004526F7-DB49-C7E4-9619-5E325D7275B8}"/>
              <p228:anchr>
                <p228:comment id="{08520F9E-DE35-4B33-9108-E86E99FBAFAB}"/>
              </p228:anchr>
              <p228:asgn authorId="{B4F0578F-7E6B-D053-77CF-517EDD63691C}"/>
            </p228:event>
            <p228:event time="2024-04-18T13:01:44.051" id="{C1490522-7879-4997-8D2C-60A0AE621E97}">
              <p228:atrbtn authorId="{004526F7-DB49-C7E4-9619-5E325D7275B8}"/>
              <p228:anchr>
                <p228:comment id="{08520F9E-DE35-4B33-9108-E86E99FBAFAB}"/>
              </p228:anchr>
              <p228:title val="@Ivan Perez When I changed font to Open Sans it messed up the alignment with your colored dots - would you please fix that? I'm not positive how you had it."/>
            </p228:event>
            <p228:event time="2024-04-18T13:01:44.051" id="{A99B53D5-E273-4133-BC46-707A124161CB}">
              <p228:atrbtn authorId="{004526F7-DB49-C7E4-9619-5E325D7275B8}"/>
              <p228:anchr>
                <p228:comment id="{08520F9E-DE35-4B33-9108-E86E99FBAFAB}"/>
              </p228:anchr>
              <p228:date stDt="2024-04-18T13:01:44.051" endDt="2024-04-18T13:01:44.051"/>
            </p228:event>
            <p228:event time="2024-04-18T15:08:46.361" id="{785DA34B-CEFA-4EAC-8C06-573906BC4857}">
              <p228:atrbtn authorId="{B4F0578F-7E6B-D053-77CF-517EDD63691C}"/>
              <p228:anchr>
                <p228:comment id="{00000000-0000-0000-0000-000000000000}"/>
              </p228:anchr>
              <p228:pcntCmplt val="100000"/>
            </p228:event>
          </p228:history>
        </p228:taskDetail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9FD5D1-EFDC-4698-AA4C-9DB7A340943E}" type="datetimeFigureOut">
              <a:rPr lang="en-US" smtClean="0"/>
              <a:t>4/26/24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ACAC6B-E161-4005-B525-2C302A8818BC}" type="slidenum">
              <a:rPr lang="en-US" smtClean="0"/>
              <a:t>‹#›</a:t>
            </a:fld>
            <a:endParaRPr lang="en-US"/>
          </a:p>
        </p:txBody>
      </p:sp>
    </p:spTree>
    <p:extLst>
      <p:ext uri="{BB962C8B-B14F-4D97-AF65-F5344CB8AC3E}">
        <p14:creationId xmlns:p14="http://schemas.microsoft.com/office/powerpoint/2010/main" val="2994065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dirty="0"/>
              <a:t>Thank you, Stephanie. I would like to personally welcome all of you to this discussion.</a:t>
            </a:r>
          </a:p>
          <a:p>
            <a:pPr marL="342900" marR="0" lvl="0" indent="-342900">
              <a:lnSpc>
                <a:spcPct val="107000"/>
              </a:lnSpc>
              <a:spcBef>
                <a:spcPts val="0"/>
              </a:spcBef>
              <a:spcAft>
                <a:spcPts val="0"/>
              </a:spcAft>
              <a:buFont typeface="+mj-lt"/>
              <a:buAutoNum type="arabicPeriod"/>
            </a:pPr>
            <a:r>
              <a:rPr lang="en-US" dirty="0"/>
              <a:t>In this presentation, I am pleased to introduce KromaTiD, and to review how to gather the most complete picture possible of genomic changes in your samples.</a:t>
            </a:r>
          </a:p>
          <a:p>
            <a:pPr marL="342900" marR="0" lvl="0" indent="-342900">
              <a:lnSpc>
                <a:spcPct val="107000"/>
              </a:lnSpc>
              <a:spcBef>
                <a:spcPts val="0"/>
              </a:spcBef>
              <a:spcAft>
                <a:spcPts val="0"/>
              </a:spcAft>
              <a:buFont typeface="+mj-lt"/>
              <a:buAutoNum type="arabicPeriod"/>
            </a:pPr>
            <a:r>
              <a:rPr lang="en-US" dirty="0"/>
              <a:t>We’ll look at several well-established analysis options, then we’ll place KromaTiD’s dGH assays within that context.</a:t>
            </a:r>
          </a:p>
          <a:p>
            <a:pPr marL="342900" marR="0" lvl="0" indent="-342900">
              <a:lnSpc>
                <a:spcPct val="107000"/>
              </a:lnSpc>
              <a:spcBef>
                <a:spcPts val="0"/>
              </a:spcBef>
              <a:spcAft>
                <a:spcPts val="0"/>
              </a:spcAft>
              <a:buFont typeface="+mj-lt"/>
              <a:buAutoNum type="arabicPeriod"/>
            </a:pPr>
            <a:r>
              <a:rPr lang="en-US" dirty="0"/>
              <a:t>Three different lenses will help put this into focus: analysis of a single, very abnormal cell, analysis of a mosaic sample, and analysis of a sample set.</a:t>
            </a:r>
          </a:p>
          <a:p>
            <a:pPr marL="342900" marR="0" lvl="0" indent="-342900">
              <a:lnSpc>
                <a:spcPct val="107000"/>
              </a:lnSpc>
              <a:spcBef>
                <a:spcPts val="0"/>
              </a:spcBef>
              <a:spcAft>
                <a:spcPts val="0"/>
              </a:spcAft>
              <a:buFont typeface="+mj-lt"/>
              <a:buAutoNum type="arabicPeriod"/>
            </a:pPr>
            <a:r>
              <a:rPr lang="en-US" dirty="0"/>
              <a:t>We’ll then close-out by looking at how orthogonal datasets can plug gaps through which critical pieces of information may otherwise slip by.</a:t>
            </a:r>
          </a:p>
        </p:txBody>
      </p:sp>
      <p:sp>
        <p:nvSpPr>
          <p:cNvPr id="4" name="Slide Number Placeholder 3"/>
          <p:cNvSpPr>
            <a:spLocks noGrp="1"/>
          </p:cNvSpPr>
          <p:nvPr>
            <p:ph type="sldNum" sz="quarter" idx="5"/>
          </p:nvPr>
        </p:nvSpPr>
        <p:spPr/>
        <p:txBody>
          <a:bodyPr/>
          <a:lstStyle/>
          <a:p>
            <a:fld id="{72ACAC6B-E161-4005-B525-2C302A8818BC}" type="slidenum">
              <a:rPr lang="en-US" smtClean="0"/>
              <a:t>1</a:t>
            </a:fld>
            <a:endParaRPr lang="en-US"/>
          </a:p>
        </p:txBody>
      </p:sp>
    </p:spTree>
    <p:extLst>
      <p:ext uri="{BB962C8B-B14F-4D97-AF65-F5344CB8AC3E}">
        <p14:creationId xmlns:p14="http://schemas.microsoft.com/office/powerpoint/2010/main" val="479893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To illustrate the signal pattern difference with dGH, we’ll first look at the two pairs of chromosomes in the graphic.</a:t>
            </a:r>
          </a:p>
          <a:p>
            <a:pPr marL="228600" indent="-228600">
              <a:buFont typeface="+mj-lt"/>
              <a:buAutoNum type="arabicPeriod"/>
            </a:pPr>
            <a:r>
              <a:rPr lang="en-US" dirty="0"/>
              <a:t>The pair on the left underwent a FISH reaction, and the pair on the right underwent dGH.</a:t>
            </a:r>
          </a:p>
          <a:p>
            <a:pPr marL="228600" indent="-228600">
              <a:buFont typeface="+mj-lt"/>
              <a:buAutoNum type="arabicPeriod"/>
            </a:pPr>
            <a:r>
              <a:rPr lang="en-US" dirty="0"/>
              <a:t>In each pair of chromosomes, the right-hand one has experienced a small inversion.</a:t>
            </a:r>
          </a:p>
          <a:p>
            <a:pPr marL="228600" indent="-228600">
              <a:buFont typeface="+mj-lt"/>
              <a:buAutoNum type="arabicPeriod"/>
            </a:pPr>
            <a:r>
              <a:rPr lang="en-US" dirty="0"/>
              <a:t>In the FISH reaction, this produces no change in signal pattern because both DNA strands are present and bound by probes.</a:t>
            </a:r>
          </a:p>
          <a:p>
            <a:pPr marL="228600" indent="-228600">
              <a:buFont typeface="+mj-lt"/>
              <a:buAutoNum type="arabicPeriod"/>
            </a:pPr>
            <a:r>
              <a:rPr lang="en-US" dirty="0"/>
              <a:t>However, the single-stranded dGH example shows that, while the green probe hasn’t changed, the red signal is now on the opposite chromatid.</a:t>
            </a:r>
          </a:p>
          <a:p>
            <a:pPr marL="228600" indent="-228600">
              <a:buFont typeface="+mj-lt"/>
              <a:buAutoNum type="arabicPeriod"/>
            </a:pPr>
            <a:r>
              <a:rPr lang="en-US" dirty="0"/>
              <a:t>In the side-by-side on the right, both chromosomes have an inversion in the p-arm, but the green paint probe just covers everything in the FISH reaction.</a:t>
            </a:r>
          </a:p>
          <a:p>
            <a:pPr marL="228600" indent="-228600">
              <a:buFont typeface="+mj-lt"/>
              <a:buAutoNum type="arabicPeriod"/>
            </a:pPr>
            <a:r>
              <a:rPr lang="en-US" dirty="0"/>
              <a:t>Only dGH shows some of the fluorescence having followed its target DNA onto the left-hand chromatid.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7BFCE8-12B9-489D-B703-539A7E99FB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5286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lang="en-US" sz="1800" dirty="0"/>
              <a:t>Making single-stranded dGH probes starts with bioinformatics.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Traditionally, FISH probe sets have been created using bacterial artificial chromosome (BAC) libraries, resulting in double-stranded probes.</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 dGH, bioinformatic sequence selection happens in silico.</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Candidate probe sequences with off-target complementarity or problematic binding characteristics are screened out from the start.</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Ideal sequences, all targeting one strand only, are then manufactured synthetically and fluorescently labeled.</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production process means no repetitive DNA blocking agent, such as Cot-1 is required.</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maximized signal-to-noise ratio enables targeting of loci orders of magnitude smaller than with many BAC-based FISH probes.</a:t>
            </a:r>
          </a:p>
        </p:txBody>
      </p:sp>
      <p:sp>
        <p:nvSpPr>
          <p:cNvPr id="4" name="Slide Number Placeholder 3"/>
          <p:cNvSpPr>
            <a:spLocks noGrp="1"/>
          </p:cNvSpPr>
          <p:nvPr>
            <p:ph type="sldNum" sz="quarter" idx="5"/>
          </p:nvPr>
        </p:nvSpPr>
        <p:spPr/>
        <p:txBody>
          <a:bodyPr/>
          <a:lstStyle/>
          <a:p>
            <a:fld id="{72ACAC6B-E161-4005-B525-2C302A8818BC}" type="slidenum">
              <a:rPr lang="en-US" smtClean="0"/>
              <a:t>11</a:t>
            </a:fld>
            <a:endParaRPr lang="en-US"/>
          </a:p>
        </p:txBody>
      </p:sp>
    </p:spTree>
    <p:extLst>
      <p:ext uri="{BB962C8B-B14F-4D97-AF65-F5344CB8AC3E}">
        <p14:creationId xmlns:p14="http://schemas.microsoft.com/office/powerpoint/2010/main" val="1862968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48E2D-5996-78DF-5EF3-3F68459D9D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E69A90-C605-1803-51E7-B27D6B1240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7837F7-8255-CAFF-28ED-5EB4E3AB86E6}"/>
              </a:ext>
            </a:extLst>
          </p:cNvPr>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Next, we can look at the three primary dGH tools: SCREEN, DSCVR and in-Site.</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All three generate single-cell data through direct visualization.</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Together, they enable the user to calibrate data from completely unbiased to highly targeted, depending on experimental needs.</a:t>
            </a:r>
          </a:p>
        </p:txBody>
      </p:sp>
      <p:sp>
        <p:nvSpPr>
          <p:cNvPr id="4" name="Slide Number Placeholder 3">
            <a:extLst>
              <a:ext uri="{FF2B5EF4-FFF2-40B4-BE49-F238E27FC236}">
                <a16:creationId xmlns:a16="http://schemas.microsoft.com/office/drawing/2014/main" id="{AE1AA80E-1969-F4BA-B0DB-22A797761A21}"/>
              </a:ext>
            </a:extLst>
          </p:cNvPr>
          <p:cNvSpPr>
            <a:spLocks noGrp="1"/>
          </p:cNvSpPr>
          <p:nvPr>
            <p:ph type="sldNum" sz="quarter" idx="5"/>
          </p:nvPr>
        </p:nvSpPr>
        <p:spPr/>
        <p:txBody>
          <a:bodyPr/>
          <a:lstStyle/>
          <a:p>
            <a:fld id="{72ACAC6B-E161-4005-B525-2C302A8818BC}" type="slidenum">
              <a:rPr lang="en-US" smtClean="0"/>
              <a:t>12</a:t>
            </a:fld>
            <a:endParaRPr lang="en-US"/>
          </a:p>
        </p:txBody>
      </p:sp>
    </p:spTree>
    <p:extLst>
      <p:ext uri="{BB962C8B-B14F-4D97-AF65-F5344CB8AC3E}">
        <p14:creationId xmlns:p14="http://schemas.microsoft.com/office/powerpoint/2010/main" val="482365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48E2D-5996-78DF-5EF3-3F68459D9D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E69A90-C605-1803-51E7-B27D6B1240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7837F7-8255-CAFF-28ED-5EB4E3AB86E6}"/>
              </a:ext>
            </a:extLst>
          </p:cNvPr>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kern="100">
                <a:effectLst/>
                <a:latin typeface="Calibri" panose="020F0502020204030204" pitchFamily="34" charset="0"/>
                <a:ea typeface="Calibri" panose="020F0502020204030204" pitchFamily="34" charset="0"/>
                <a:cs typeface="Times New Roman" panose="02020603050405020304" pitchFamily="18" charset="0"/>
              </a:rPr>
              <a:t>In SCREEN, the entire chromosome set is targeted at once.</a:t>
            </a:r>
          </a:p>
          <a:p>
            <a:pPr marL="342900" marR="0" lvl="0" indent="-342900">
              <a:lnSpc>
                <a:spcPct val="107000"/>
              </a:lnSpc>
              <a:spcBef>
                <a:spcPts val="0"/>
              </a:spcBef>
              <a:spcAft>
                <a:spcPts val="0"/>
              </a:spcAft>
              <a:buFont typeface="+mj-lt"/>
              <a:buAutoNum type="arabicPeriod"/>
            </a:pPr>
            <a:r>
              <a:rPr lang="en-US" sz="1800" kern="100">
                <a:effectLst/>
                <a:latin typeface="Calibri" panose="020F0502020204030204" pitchFamily="34" charset="0"/>
                <a:ea typeface="Calibri" panose="020F0502020204030204" pitchFamily="34" charset="0"/>
                <a:cs typeface="Times New Roman" panose="02020603050405020304" pitchFamily="18" charset="0"/>
              </a:rPr>
              <a:t>The single-cell nature of the images means variant data exists in the context of whatever else is happening in that specific cell.</a:t>
            </a:r>
          </a:p>
          <a:p>
            <a:pPr marL="342900" marR="0" lvl="0" indent="-342900">
              <a:lnSpc>
                <a:spcPct val="107000"/>
              </a:lnSpc>
              <a:spcBef>
                <a:spcPts val="0"/>
              </a:spcBef>
              <a:spcAft>
                <a:spcPts val="0"/>
              </a:spcAft>
              <a:buFont typeface="+mj-lt"/>
              <a:buAutoNum type="arabicPeriod"/>
            </a:pPr>
            <a:r>
              <a:rPr lang="en-US" sz="1800" kern="100">
                <a:effectLst/>
                <a:latin typeface="Calibri" panose="020F0502020204030204" pitchFamily="34" charset="0"/>
                <a:ea typeface="Calibri" panose="020F0502020204030204" pitchFamily="34" charset="0"/>
                <a:cs typeface="Times New Roman" panose="02020603050405020304" pitchFamily="18" charset="0"/>
              </a:rPr>
              <a:t>Abnormalities are confirmed through direct visualization.</a:t>
            </a:r>
          </a:p>
          <a:p>
            <a:pPr marL="342900" marR="0" lvl="0" indent="-342900">
              <a:lnSpc>
                <a:spcPct val="107000"/>
              </a:lnSpc>
              <a:spcBef>
                <a:spcPts val="0"/>
              </a:spcBef>
              <a:spcAft>
                <a:spcPts val="0"/>
              </a:spcAft>
              <a:buFont typeface="+mj-lt"/>
              <a:buAutoNum type="arabicPeriod"/>
            </a:pPr>
            <a:r>
              <a:rPr lang="en-US" sz="1800" kern="100">
                <a:effectLst/>
                <a:latin typeface="Calibri" panose="020F0502020204030204" pitchFamily="34" charset="0"/>
                <a:ea typeface="Calibri" panose="020F0502020204030204" pitchFamily="34" charset="0"/>
                <a:cs typeface="Times New Roman" panose="02020603050405020304" pitchFamily="18" charset="0"/>
              </a:rPr>
              <a:t>SCREEN can measure all rearrangement types detectable by FISH, array CGH, or G-band analysis, including small inversions.</a:t>
            </a:r>
          </a:p>
          <a:p>
            <a:pPr marL="342900" marR="0" lvl="0" indent="-342900">
              <a:lnSpc>
                <a:spcPct val="107000"/>
              </a:lnSpc>
              <a:spcBef>
                <a:spcPts val="0"/>
              </a:spcBef>
              <a:spcAft>
                <a:spcPts val="0"/>
              </a:spcAft>
              <a:buFont typeface="+mj-lt"/>
              <a:buAutoNum type="arabicPeriod"/>
            </a:pPr>
            <a:r>
              <a:rPr lang="en-US" sz="1800" kern="100">
                <a:effectLst/>
                <a:latin typeface="Calibri" panose="020F0502020204030204" pitchFamily="34" charset="0"/>
                <a:ea typeface="Calibri" panose="020F0502020204030204" pitchFamily="34" charset="0"/>
                <a:cs typeface="Times New Roman" panose="02020603050405020304" pitchFamily="18" charset="0"/>
              </a:rPr>
              <a:t>Depending on local probe coverage, the lower limit of detection for SCREEN can be as low as 10 kilobases.</a:t>
            </a:r>
          </a:p>
          <a:p>
            <a:pPr marL="342900" marR="0" lvl="0" indent="-342900">
              <a:lnSpc>
                <a:spcPct val="107000"/>
              </a:lnSpc>
              <a:spcBef>
                <a:spcPts val="0"/>
              </a:spcBef>
              <a:spcAft>
                <a:spcPts val="0"/>
              </a:spcAft>
              <a:buFont typeface="+mj-lt"/>
              <a:buAutoNum type="arabicPeriod"/>
            </a:pPr>
            <a:r>
              <a:rPr lang="en-US" sz="1800" kern="100">
                <a:effectLst/>
                <a:latin typeface="Calibri" panose="020F0502020204030204" pitchFamily="34" charset="0"/>
                <a:ea typeface="Calibri" panose="020F0502020204030204" pitchFamily="34" charset="0"/>
                <a:cs typeface="Times New Roman" panose="02020603050405020304" pitchFamily="18" charset="0"/>
              </a:rPr>
              <a:t>This means even those rearrangements traditionally described as cryptic can be picked up.</a:t>
            </a:r>
          </a:p>
        </p:txBody>
      </p:sp>
      <p:sp>
        <p:nvSpPr>
          <p:cNvPr id="4" name="Slide Number Placeholder 3">
            <a:extLst>
              <a:ext uri="{FF2B5EF4-FFF2-40B4-BE49-F238E27FC236}">
                <a16:creationId xmlns:a16="http://schemas.microsoft.com/office/drawing/2014/main" id="{AE1AA80E-1969-F4BA-B0DB-22A797761A21}"/>
              </a:ext>
            </a:extLst>
          </p:cNvPr>
          <p:cNvSpPr>
            <a:spLocks noGrp="1"/>
          </p:cNvSpPr>
          <p:nvPr>
            <p:ph type="sldNum" sz="quarter" idx="5"/>
          </p:nvPr>
        </p:nvSpPr>
        <p:spPr/>
        <p:txBody>
          <a:bodyPr/>
          <a:lstStyle/>
          <a:p>
            <a:fld id="{72ACAC6B-E161-4005-B525-2C302A8818BC}" type="slidenum">
              <a:rPr lang="en-US" smtClean="0"/>
              <a:t>13</a:t>
            </a:fld>
            <a:endParaRPr lang="en-US"/>
          </a:p>
        </p:txBody>
      </p:sp>
    </p:spTree>
    <p:extLst>
      <p:ext uri="{BB962C8B-B14F-4D97-AF65-F5344CB8AC3E}">
        <p14:creationId xmlns:p14="http://schemas.microsoft.com/office/powerpoint/2010/main" val="793464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One exciting application of SCREEN paints is the role KromaTiD played as part of the NASA Twins Study.</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Identical twin astronauts, Scott and Mark Kelly </a:t>
            </a:r>
            <a:r>
              <a:rPr lang="en-US" sz="1800" dirty="0">
                <a:effectLst/>
                <a:latin typeface="Segoe UI" panose="020B0502040204020203" pitchFamily="34" charset="0"/>
              </a:rPr>
              <a:t>were studied over the course of one year while one was in orbit and the other was here on Earth’s surface.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NASA scientists needed a better way to track DNA damage suffered through exposure to the ionizing radiation of Space.</a:t>
            </a:r>
          </a:p>
          <a:p>
            <a:pPr marL="342900" marR="0" lvl="0" indent="-342900">
              <a:lnSpc>
                <a:spcPct val="107000"/>
              </a:lnSpc>
              <a:spcBef>
                <a:spcPts val="0"/>
              </a:spcBef>
              <a:spcAft>
                <a:spcPts val="800"/>
              </a:spcAft>
              <a:buFont typeface="+mj-lt"/>
              <a:buAutoNum type="arabicPeriod"/>
            </a:pPr>
            <a:r>
              <a:rPr lang="en-US" sz="1800" dirty="0">
                <a:effectLst/>
                <a:latin typeface="Segoe UI" panose="020B0502040204020203" pitchFamily="34" charset="0"/>
              </a:rPr>
              <a:t>The dGH paints enabled the space agency to compare the frequency of structural rearrangements and other changes seen in the DNA of both subjects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cs typeface="Times New Roman" panose="02020603050405020304" pitchFamily="18" charset="0"/>
              </a:rPr>
              <a:t>KromaTiD continues to work with NASA, in collaboration with Dr. Susan Bailey at Colorado State University.</a:t>
            </a:r>
            <a:endParaRPr lang="en-US" dirty="0"/>
          </a:p>
        </p:txBody>
      </p:sp>
      <p:sp>
        <p:nvSpPr>
          <p:cNvPr id="4" name="Slide Number Placeholder 3"/>
          <p:cNvSpPr>
            <a:spLocks noGrp="1"/>
          </p:cNvSpPr>
          <p:nvPr>
            <p:ph type="sldNum" sz="quarter" idx="5"/>
          </p:nvPr>
        </p:nvSpPr>
        <p:spPr/>
        <p:txBody>
          <a:bodyPr/>
          <a:lstStyle/>
          <a:p>
            <a:fld id="{72ACAC6B-E161-4005-B525-2C302A8818BC}" type="slidenum">
              <a:rPr lang="en-US" smtClean="0"/>
              <a:t>14</a:t>
            </a:fld>
            <a:endParaRPr lang="en-US"/>
          </a:p>
        </p:txBody>
      </p:sp>
    </p:spTree>
    <p:extLst>
      <p:ext uri="{BB962C8B-B14F-4D97-AF65-F5344CB8AC3E}">
        <p14:creationId xmlns:p14="http://schemas.microsoft.com/office/powerpoint/2010/main" val="3754315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48E2D-5996-78DF-5EF3-3F68459D9D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E69A90-C605-1803-51E7-B27D6B1240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7837F7-8255-CAFF-28ED-5EB4E3AB86E6}"/>
              </a:ext>
            </a:extLst>
          </p:cNvPr>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kern="100">
                <a:effectLst/>
                <a:latin typeface="Calibri" panose="020F0502020204030204" pitchFamily="34" charset="0"/>
                <a:ea typeface="Calibri" panose="020F0502020204030204" pitchFamily="34" charset="0"/>
                <a:cs typeface="Times New Roman" panose="02020603050405020304" pitchFamily="18" charset="0"/>
              </a:rPr>
              <a:t>This is the banding pattern you’d see with DSCVR if it were applied to the whole genome, though it is generally applied in a more localized fashion.</a:t>
            </a:r>
          </a:p>
          <a:p>
            <a:pPr marL="342900" marR="0" lvl="0" indent="-342900">
              <a:lnSpc>
                <a:spcPct val="107000"/>
              </a:lnSpc>
              <a:spcBef>
                <a:spcPts val="0"/>
              </a:spcBef>
              <a:spcAft>
                <a:spcPts val="0"/>
              </a:spcAft>
              <a:buFont typeface="+mj-lt"/>
              <a:buAutoNum type="arabicPeriod"/>
            </a:pPr>
            <a:r>
              <a:rPr lang="en-US" sz="1800" kern="100">
                <a:effectLst/>
                <a:latin typeface="Calibri" panose="020F0502020204030204" pitchFamily="34" charset="0"/>
                <a:ea typeface="Calibri" panose="020F0502020204030204" pitchFamily="34" charset="0"/>
                <a:cs typeface="Times New Roman" panose="02020603050405020304" pitchFamily="18" charset="0"/>
              </a:rPr>
              <a:t>Within the region being targeted, this assay is unbiased, detecting all rearrangements present there.</a:t>
            </a:r>
          </a:p>
          <a:p>
            <a:pPr marL="342900" marR="0" lvl="0" indent="-342900">
              <a:lnSpc>
                <a:spcPct val="107000"/>
              </a:lnSpc>
              <a:spcBef>
                <a:spcPts val="0"/>
              </a:spcBef>
              <a:spcAft>
                <a:spcPts val="0"/>
              </a:spcAft>
              <a:buFont typeface="+mj-lt"/>
              <a:buAutoNum type="arabicPeriod"/>
            </a:pPr>
            <a:r>
              <a:rPr lang="en-US" sz="1800" kern="100">
                <a:effectLst/>
                <a:latin typeface="Calibri" panose="020F0502020204030204" pitchFamily="34" charset="0"/>
                <a:ea typeface="Calibri" panose="020F0502020204030204" pitchFamily="34" charset="0"/>
                <a:cs typeface="Times New Roman" panose="02020603050405020304" pitchFamily="18" charset="0"/>
              </a:rPr>
              <a:t>Breakpoints can usually be localized to within a single </a:t>
            </a:r>
            <a:r>
              <a:rPr lang="en-US" sz="1800" kern="100" err="1">
                <a:effectLst/>
                <a:latin typeface="Calibri" panose="020F0502020204030204" pitchFamily="34" charset="0"/>
                <a:ea typeface="Calibri" panose="020F0502020204030204" pitchFamily="34" charset="0"/>
                <a:cs typeface="Times New Roman" panose="02020603050405020304" pitchFamily="18" charset="0"/>
              </a:rPr>
              <a:t>megabase</a:t>
            </a:r>
            <a:r>
              <a:rPr lang="en-US" sz="1800" kern="100">
                <a:effectLst/>
                <a:latin typeface="Calibri" panose="020F0502020204030204" pitchFamily="34" charset="0"/>
                <a:ea typeface="Calibri" panose="020F0502020204030204" pitchFamily="34" charset="0"/>
                <a:cs typeface="Times New Roman" panose="02020603050405020304" pitchFamily="18" charset="0"/>
              </a:rPr>
              <a:t>, or even less depending on proximity to a band junction.</a:t>
            </a:r>
          </a:p>
          <a:p>
            <a:pPr marL="342900" marR="0" lvl="0" indent="-342900">
              <a:lnSpc>
                <a:spcPct val="107000"/>
              </a:lnSpc>
              <a:spcBef>
                <a:spcPts val="0"/>
              </a:spcBef>
              <a:spcAft>
                <a:spcPts val="0"/>
              </a:spcAft>
              <a:buFont typeface="+mj-lt"/>
              <a:buAutoNum type="arabicPeriod"/>
            </a:pPr>
            <a:r>
              <a:rPr lang="en-US" sz="1800" kern="100">
                <a:effectLst/>
                <a:latin typeface="Calibri" panose="020F0502020204030204" pitchFamily="34" charset="0"/>
                <a:ea typeface="Calibri" panose="020F0502020204030204" pitchFamily="34" charset="0"/>
                <a:cs typeface="Times New Roman" panose="02020603050405020304" pitchFamily="18" charset="0"/>
              </a:rPr>
              <a:t>The lower limit of detection is equal to that for SCREEN.</a:t>
            </a:r>
          </a:p>
          <a:p>
            <a:pPr marL="342900" marR="0" lvl="0" indent="-342900">
              <a:lnSpc>
                <a:spcPct val="107000"/>
              </a:lnSpc>
              <a:spcBef>
                <a:spcPts val="0"/>
              </a:spcBef>
              <a:spcAft>
                <a:spcPts val="0"/>
              </a:spcAft>
              <a:buFont typeface="+mj-lt"/>
              <a:buAutoNum type="arabicPeriod"/>
            </a:pPr>
            <a:r>
              <a:rPr lang="en-US" sz="1800" kern="100">
                <a:effectLst/>
                <a:latin typeface="Calibri" panose="020F0502020204030204" pitchFamily="34" charset="0"/>
                <a:ea typeface="Calibri" panose="020F0502020204030204" pitchFamily="34" charset="0"/>
                <a:cs typeface="Times New Roman" panose="02020603050405020304" pitchFamily="18" charset="0"/>
              </a:rPr>
              <a:t>DSCVR is a powerful tool for projects seeking biomarker discovery or target validation, such as with cancer or rare diseases.</a:t>
            </a:r>
          </a:p>
        </p:txBody>
      </p:sp>
      <p:sp>
        <p:nvSpPr>
          <p:cNvPr id="4" name="Slide Number Placeholder 3">
            <a:extLst>
              <a:ext uri="{FF2B5EF4-FFF2-40B4-BE49-F238E27FC236}">
                <a16:creationId xmlns:a16="http://schemas.microsoft.com/office/drawing/2014/main" id="{AE1AA80E-1969-F4BA-B0DB-22A797761A21}"/>
              </a:ext>
            </a:extLst>
          </p:cNvPr>
          <p:cNvSpPr>
            <a:spLocks noGrp="1"/>
          </p:cNvSpPr>
          <p:nvPr>
            <p:ph type="sldNum" sz="quarter" idx="5"/>
          </p:nvPr>
        </p:nvSpPr>
        <p:spPr/>
        <p:txBody>
          <a:bodyPr/>
          <a:lstStyle/>
          <a:p>
            <a:fld id="{72ACAC6B-E161-4005-B525-2C302A8818BC}" type="slidenum">
              <a:rPr lang="en-US" smtClean="0"/>
              <a:t>15</a:t>
            </a:fld>
            <a:endParaRPr lang="en-US"/>
          </a:p>
        </p:txBody>
      </p:sp>
    </p:spTree>
    <p:extLst>
      <p:ext uri="{BB962C8B-B14F-4D97-AF65-F5344CB8AC3E}">
        <p14:creationId xmlns:p14="http://schemas.microsoft.com/office/powerpoint/2010/main" val="3634608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48E2D-5996-78DF-5EF3-3F68459D9D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E69A90-C605-1803-51E7-B27D6B1240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7837F7-8255-CAFF-28ED-5EB4E3AB86E6}"/>
              </a:ext>
            </a:extLst>
          </p:cNvPr>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dGH in-Site assays generate locus-specific data, down to a resolution as low as 2 kilobases.</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the image on the left, three high-value CAR-T engineering targets are measured at once.</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Keep in mind that while these may look like simple enumeration probes, each dGH in-Site probe is an enumeration, break apart and dual-color dual-fusion probe simultaneously.</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image on the right is a three-color assay used to measure the outcome of a gene editing experiment.</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assay simultaneously measures background genomic instability, insertions per cell, location and orientation of inserts, and insertion-related structural rearrangements.</a:t>
            </a:r>
          </a:p>
        </p:txBody>
      </p:sp>
      <p:sp>
        <p:nvSpPr>
          <p:cNvPr id="4" name="Slide Number Placeholder 3">
            <a:extLst>
              <a:ext uri="{FF2B5EF4-FFF2-40B4-BE49-F238E27FC236}">
                <a16:creationId xmlns:a16="http://schemas.microsoft.com/office/drawing/2014/main" id="{AE1AA80E-1969-F4BA-B0DB-22A797761A21}"/>
              </a:ext>
            </a:extLst>
          </p:cNvPr>
          <p:cNvSpPr>
            <a:spLocks noGrp="1"/>
          </p:cNvSpPr>
          <p:nvPr>
            <p:ph type="sldNum" sz="quarter" idx="5"/>
          </p:nvPr>
        </p:nvSpPr>
        <p:spPr/>
        <p:txBody>
          <a:bodyPr/>
          <a:lstStyle/>
          <a:p>
            <a:fld id="{72ACAC6B-E161-4005-B525-2C302A8818BC}" type="slidenum">
              <a:rPr lang="en-US" smtClean="0"/>
              <a:t>16</a:t>
            </a:fld>
            <a:endParaRPr lang="en-US"/>
          </a:p>
        </p:txBody>
      </p:sp>
    </p:spTree>
    <p:extLst>
      <p:ext uri="{BB962C8B-B14F-4D97-AF65-F5344CB8AC3E}">
        <p14:creationId xmlns:p14="http://schemas.microsoft.com/office/powerpoint/2010/main" val="2996199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48E2D-5996-78DF-5EF3-3F68459D9D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E69A90-C605-1803-51E7-B27D6B1240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7837F7-8255-CAFF-28ED-5EB4E3AB86E6}"/>
              </a:ext>
            </a:extLst>
          </p:cNvPr>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 complex abnormal cell such as this one can represent a serious challenge to many assays.</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Array CGH generates gain-and-loss data, so it wouldn’t detect balanced translocations.</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G-banding would be very hard-pressed to catch small insertions, as well as several of the small inversions present.</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Sequencing could be used to detect very small variants.</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However, data quality depends on the specific sequencing platform, read depth, and alignment algorithm, especially in highly repetitive regions.</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Without any bioinformatic intermediate step like sequence alignment, dGH enables direct, visual confirmation of data.</a:t>
            </a:r>
          </a:p>
          <a:p>
            <a:pPr marL="0" marR="0" lvl="0" indent="0">
              <a:lnSpc>
                <a:spcPct val="107000"/>
              </a:lnSpc>
              <a:spcBef>
                <a:spcPts val="0"/>
              </a:spcBef>
              <a:spcAft>
                <a:spcPts val="0"/>
              </a:spcAft>
              <a:buFont typeface="+mj-l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E1AA80E-1969-F4BA-B0DB-22A797761A21}"/>
              </a:ext>
            </a:extLst>
          </p:cNvPr>
          <p:cNvSpPr>
            <a:spLocks noGrp="1"/>
          </p:cNvSpPr>
          <p:nvPr>
            <p:ph type="sldNum" sz="quarter" idx="5"/>
          </p:nvPr>
        </p:nvSpPr>
        <p:spPr/>
        <p:txBody>
          <a:bodyPr/>
          <a:lstStyle/>
          <a:p>
            <a:fld id="{72ACAC6B-E161-4005-B525-2C302A8818BC}" type="slidenum">
              <a:rPr lang="en-US" smtClean="0"/>
              <a:t>17</a:t>
            </a:fld>
            <a:endParaRPr lang="en-US"/>
          </a:p>
        </p:txBody>
      </p:sp>
    </p:spTree>
    <p:extLst>
      <p:ext uri="{BB962C8B-B14F-4D97-AF65-F5344CB8AC3E}">
        <p14:creationId xmlns:p14="http://schemas.microsoft.com/office/powerpoint/2010/main" val="3611780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48E2D-5996-78DF-5EF3-3F68459D9D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E69A90-C605-1803-51E7-B27D6B1240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7837F7-8255-CAFF-28ED-5EB4E3AB86E6}"/>
              </a:ext>
            </a:extLst>
          </p:cNvPr>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Having just looked at a single, very abnormal cell, let’s turn to an example of the value of high-throughput dGH.</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Here is a poly-clonal sample in which each clone has a different set of editing outcomes, but clones C and D have experienced tumor-suppressor gene deletions.</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Clone D, being a very low-prevalence population at 1% of the total, represents a serious risk to patients.</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high cell-count, yet single-cell data generated by dGH assays enable direct detection of small populations such as in this case.</a:t>
            </a:r>
          </a:p>
        </p:txBody>
      </p:sp>
      <p:sp>
        <p:nvSpPr>
          <p:cNvPr id="4" name="Slide Number Placeholder 3">
            <a:extLst>
              <a:ext uri="{FF2B5EF4-FFF2-40B4-BE49-F238E27FC236}">
                <a16:creationId xmlns:a16="http://schemas.microsoft.com/office/drawing/2014/main" id="{AE1AA80E-1969-F4BA-B0DB-22A797761A21}"/>
              </a:ext>
            </a:extLst>
          </p:cNvPr>
          <p:cNvSpPr>
            <a:spLocks noGrp="1"/>
          </p:cNvSpPr>
          <p:nvPr>
            <p:ph type="sldNum" sz="quarter" idx="5"/>
          </p:nvPr>
        </p:nvSpPr>
        <p:spPr/>
        <p:txBody>
          <a:bodyPr/>
          <a:lstStyle/>
          <a:p>
            <a:fld id="{72ACAC6B-E161-4005-B525-2C302A8818BC}" type="slidenum">
              <a:rPr lang="en-US" smtClean="0"/>
              <a:t>18</a:t>
            </a:fld>
            <a:endParaRPr lang="en-US"/>
          </a:p>
        </p:txBody>
      </p:sp>
    </p:spTree>
    <p:extLst>
      <p:ext uri="{BB962C8B-B14F-4D97-AF65-F5344CB8AC3E}">
        <p14:creationId xmlns:p14="http://schemas.microsoft.com/office/powerpoint/2010/main" val="1467191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48E2D-5996-78DF-5EF3-3F68459D9D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E69A90-C605-1803-51E7-B27D6B1240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7837F7-8255-CAFF-28ED-5EB4E3AB86E6}"/>
              </a:ext>
            </a:extLst>
          </p:cNvPr>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One of the benefits of sample sets is that variants detected may enable inferences about potential sources of abnormalities.</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ability of dGH assays to generate data on genomic stability and insertional outcomes through direct visualization makes the technology ideal for this application.</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Reliable data derived from sample sets enables comparison of all aspects of an editing project.</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Donor samples may be compared against each other, the impact of various culture conditions and components of the editing method itself can be tested.</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impact these variables may have on genomic stability can also be measured over different timepoints.</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Valuable inferences may be derived about potential sources of changes to chromosomal structure with direct, single-cell visualization.</a:t>
            </a:r>
          </a:p>
        </p:txBody>
      </p:sp>
      <p:sp>
        <p:nvSpPr>
          <p:cNvPr id="4" name="Slide Number Placeholder 3">
            <a:extLst>
              <a:ext uri="{FF2B5EF4-FFF2-40B4-BE49-F238E27FC236}">
                <a16:creationId xmlns:a16="http://schemas.microsoft.com/office/drawing/2014/main" id="{AE1AA80E-1969-F4BA-B0DB-22A797761A21}"/>
              </a:ext>
            </a:extLst>
          </p:cNvPr>
          <p:cNvSpPr>
            <a:spLocks noGrp="1"/>
          </p:cNvSpPr>
          <p:nvPr>
            <p:ph type="sldNum" sz="quarter" idx="5"/>
          </p:nvPr>
        </p:nvSpPr>
        <p:spPr/>
        <p:txBody>
          <a:bodyPr/>
          <a:lstStyle/>
          <a:p>
            <a:fld id="{72ACAC6B-E161-4005-B525-2C302A8818BC}" type="slidenum">
              <a:rPr lang="en-US" smtClean="0"/>
              <a:t>19</a:t>
            </a:fld>
            <a:endParaRPr lang="en-US"/>
          </a:p>
        </p:txBody>
      </p:sp>
    </p:spTree>
    <p:extLst>
      <p:ext uri="{BB962C8B-B14F-4D97-AF65-F5344CB8AC3E}">
        <p14:creationId xmlns:p14="http://schemas.microsoft.com/office/powerpoint/2010/main" val="477741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kern="100">
                <a:effectLst/>
                <a:latin typeface="Calibri" panose="020F0502020204030204" pitchFamily="34" charset="0"/>
                <a:ea typeface="Calibri" panose="020F0502020204030204" pitchFamily="34" charset="0"/>
                <a:cs typeface="Times New Roman" panose="02020603050405020304" pitchFamily="18" charset="0"/>
              </a:rPr>
              <a:t>KromaTiD is based in Longmont, Colorado, just outside of Boulder.</a:t>
            </a:r>
          </a:p>
          <a:p>
            <a:pPr marL="342900" marR="0" lvl="0" indent="-342900">
              <a:lnSpc>
                <a:spcPct val="107000"/>
              </a:lnSpc>
              <a:spcBef>
                <a:spcPts val="0"/>
              </a:spcBef>
              <a:spcAft>
                <a:spcPts val="800"/>
              </a:spcAft>
              <a:buFont typeface="+mj-lt"/>
              <a:buAutoNum type="arabicPeriod"/>
            </a:pPr>
            <a:r>
              <a:rPr lang="en-US" sz="1800" kern="100">
                <a:effectLst/>
                <a:latin typeface="Calibri" panose="020F0502020204030204" pitchFamily="34" charset="0"/>
                <a:ea typeface="Calibri" panose="020F0502020204030204" pitchFamily="34" charset="0"/>
                <a:cs typeface="Times New Roman" panose="02020603050405020304" pitchFamily="18" charset="0"/>
              </a:rPr>
              <a:t>We are a research-focused team committed to providing top-tier tools, service, and expertise to advance scientific progress.</a:t>
            </a:r>
          </a:p>
          <a:p>
            <a:pPr marL="342900" marR="0" lvl="0" indent="-342900">
              <a:lnSpc>
                <a:spcPct val="107000"/>
              </a:lnSpc>
              <a:spcBef>
                <a:spcPts val="0"/>
              </a:spcBef>
              <a:spcAft>
                <a:spcPts val="800"/>
              </a:spcAft>
              <a:buFont typeface="+mj-lt"/>
              <a:buAutoNum type="arabicPeriod"/>
            </a:pPr>
            <a:r>
              <a:rPr lang="en-US" sz="1800">
                <a:effectLst/>
                <a:latin typeface="Calibri" panose="020F0502020204030204" pitchFamily="34" charset="0"/>
                <a:ea typeface="Calibri" panose="020F0502020204030204" pitchFamily="34" charset="0"/>
                <a:cs typeface="Times New Roman" panose="02020603050405020304" pitchFamily="18" charset="0"/>
              </a:rPr>
              <a:t>We work with scientists in academic institutions, in large pharmaceutical companies, and within governmental settings.</a:t>
            </a:r>
            <a:endParaRPr lang="en-US" sz="1800"/>
          </a:p>
        </p:txBody>
      </p:sp>
      <p:sp>
        <p:nvSpPr>
          <p:cNvPr id="4" name="Slide Number Placeholder 3"/>
          <p:cNvSpPr>
            <a:spLocks noGrp="1"/>
          </p:cNvSpPr>
          <p:nvPr>
            <p:ph type="sldNum" sz="quarter" idx="5"/>
          </p:nvPr>
        </p:nvSpPr>
        <p:spPr/>
        <p:txBody>
          <a:bodyPr/>
          <a:lstStyle/>
          <a:p>
            <a:fld id="{72ACAC6B-E161-4005-B525-2C302A8818BC}" type="slidenum">
              <a:rPr lang="en-US" smtClean="0"/>
              <a:t>2</a:t>
            </a:fld>
            <a:endParaRPr lang="en-US"/>
          </a:p>
        </p:txBody>
      </p:sp>
    </p:spTree>
    <p:extLst>
      <p:ext uri="{BB962C8B-B14F-4D97-AF65-F5344CB8AC3E}">
        <p14:creationId xmlns:p14="http://schemas.microsoft.com/office/powerpoint/2010/main" val="1947799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48E2D-5996-78DF-5EF3-3F68459D9D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E69A90-C605-1803-51E7-B27D6B1240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7837F7-8255-CAFF-28ED-5EB4E3AB86E6}"/>
              </a:ext>
            </a:extLst>
          </p:cNvPr>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Orthogonal data refers to information gathered through analysis of the same subject via unrelated methods.</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this analysis sequence, samples are assayed via G-Banding first, as it targets the whole genome of single cells in an unbiased way and is relatively inexpensive.</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Subsequent analysis by dGH SCREEN -- also single-cell, unbiased and whole-genome, offers a higher-resolution orthogonal comparison to the G-Banding data.</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dGH in-Site may then be performed on target loci identified by the unbiased assays.</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high resolution of in-Site can locate sequences as small as 2 kb, and reveal structural changes like inversions within those sites.</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Lastly, sequencing can then be targeted to loci of concern, generating results which can be compared against existing data.</a:t>
            </a:r>
          </a:p>
        </p:txBody>
      </p:sp>
      <p:sp>
        <p:nvSpPr>
          <p:cNvPr id="4" name="Slide Number Placeholder 3">
            <a:extLst>
              <a:ext uri="{FF2B5EF4-FFF2-40B4-BE49-F238E27FC236}">
                <a16:creationId xmlns:a16="http://schemas.microsoft.com/office/drawing/2014/main" id="{AE1AA80E-1969-F4BA-B0DB-22A797761A21}"/>
              </a:ext>
            </a:extLst>
          </p:cNvPr>
          <p:cNvSpPr>
            <a:spLocks noGrp="1"/>
          </p:cNvSpPr>
          <p:nvPr>
            <p:ph type="sldNum" sz="quarter" idx="5"/>
          </p:nvPr>
        </p:nvSpPr>
        <p:spPr/>
        <p:txBody>
          <a:bodyPr/>
          <a:lstStyle/>
          <a:p>
            <a:fld id="{72ACAC6B-E161-4005-B525-2C302A8818BC}" type="slidenum">
              <a:rPr lang="en-US" smtClean="0"/>
              <a:t>20</a:t>
            </a:fld>
            <a:endParaRPr lang="en-US"/>
          </a:p>
        </p:txBody>
      </p:sp>
    </p:spTree>
    <p:extLst>
      <p:ext uri="{BB962C8B-B14F-4D97-AF65-F5344CB8AC3E}">
        <p14:creationId xmlns:p14="http://schemas.microsoft.com/office/powerpoint/2010/main" val="3419628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48E2D-5996-78DF-5EF3-3F68459D9D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E69A90-C605-1803-51E7-B27D6B1240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7837F7-8255-CAFF-28ED-5EB4E3AB86E6}"/>
              </a:ext>
            </a:extLst>
          </p:cNvPr>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Some techniques generate images which bear a striking resemblance to dGH assays, but let’s look at how dGH data is completely different.</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Here are dGH SCREEN on the left, and Spectral Karyotyping, or SKY on the right.</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If we look at SCREEN first, we see twelve white arrows, each indicating an abnormality.</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These include aneuploidies, deletions, a translocation, inversions and sister-chromatid exchanges.</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the SKY karyogram, eight out of twelve of those arrows, two-thirds are red because SKY detects nothing abnormal there.</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They indicate data which has been left on the table by not using dGH.</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Which genes have been affected by those rearrangements? How will they impact patient safety, and regulatory approval?</a:t>
            </a:r>
          </a:p>
        </p:txBody>
      </p:sp>
      <p:sp>
        <p:nvSpPr>
          <p:cNvPr id="4" name="Slide Number Placeholder 3">
            <a:extLst>
              <a:ext uri="{FF2B5EF4-FFF2-40B4-BE49-F238E27FC236}">
                <a16:creationId xmlns:a16="http://schemas.microsoft.com/office/drawing/2014/main" id="{AE1AA80E-1969-F4BA-B0DB-22A797761A21}"/>
              </a:ext>
            </a:extLst>
          </p:cNvPr>
          <p:cNvSpPr>
            <a:spLocks noGrp="1"/>
          </p:cNvSpPr>
          <p:nvPr>
            <p:ph type="sldNum" sz="quarter" idx="5"/>
          </p:nvPr>
        </p:nvSpPr>
        <p:spPr/>
        <p:txBody>
          <a:bodyPr/>
          <a:lstStyle/>
          <a:p>
            <a:fld id="{72ACAC6B-E161-4005-B525-2C302A8818BC}" type="slidenum">
              <a:rPr lang="en-US" smtClean="0"/>
              <a:t>21</a:t>
            </a:fld>
            <a:endParaRPr lang="en-US"/>
          </a:p>
        </p:txBody>
      </p:sp>
    </p:spTree>
    <p:extLst>
      <p:ext uri="{BB962C8B-B14F-4D97-AF65-F5344CB8AC3E}">
        <p14:creationId xmlns:p14="http://schemas.microsoft.com/office/powerpoint/2010/main" val="1172641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48E2D-5996-78DF-5EF3-3F68459D9D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E69A90-C605-1803-51E7-B27D6B1240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7837F7-8255-CAFF-28ED-5EB4E3AB86E6}"/>
              </a:ext>
            </a:extLst>
          </p:cNvPr>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Here is a SCREEN image we saw earlier.</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If SKY alone were used, only the three rearrangements indicated by yellow arrows would be detected.</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Being based on FISH and labeling both strands at once, rearrangements that don’t change chromosome size, number, or arm length go unnoticed.</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While a FISH break apart probe might be designed to catch individual inversions, that requires knowing in advance where the rearrangement will take place.</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Conversely, all the dGH assays are unbiased in the sense that they detect whatever is happening within the targeted area, be it a whole chromosome or a 2 kilobase insert.</a:t>
            </a:r>
          </a:p>
        </p:txBody>
      </p:sp>
      <p:sp>
        <p:nvSpPr>
          <p:cNvPr id="4" name="Slide Number Placeholder 3">
            <a:extLst>
              <a:ext uri="{FF2B5EF4-FFF2-40B4-BE49-F238E27FC236}">
                <a16:creationId xmlns:a16="http://schemas.microsoft.com/office/drawing/2014/main" id="{AE1AA80E-1969-F4BA-B0DB-22A797761A21}"/>
              </a:ext>
            </a:extLst>
          </p:cNvPr>
          <p:cNvSpPr>
            <a:spLocks noGrp="1"/>
          </p:cNvSpPr>
          <p:nvPr>
            <p:ph type="sldNum" sz="quarter" idx="5"/>
          </p:nvPr>
        </p:nvSpPr>
        <p:spPr/>
        <p:txBody>
          <a:bodyPr/>
          <a:lstStyle/>
          <a:p>
            <a:fld id="{72ACAC6B-E161-4005-B525-2C302A8818BC}" type="slidenum">
              <a:rPr lang="en-US" smtClean="0"/>
              <a:t>22</a:t>
            </a:fld>
            <a:endParaRPr lang="en-US"/>
          </a:p>
        </p:txBody>
      </p:sp>
    </p:spTree>
    <p:extLst>
      <p:ext uri="{BB962C8B-B14F-4D97-AF65-F5344CB8AC3E}">
        <p14:creationId xmlns:p14="http://schemas.microsoft.com/office/powerpoint/2010/main" val="2661899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48E2D-5996-78DF-5EF3-3F68459D9D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E69A90-C605-1803-51E7-B27D6B1240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7837F7-8255-CAFF-28ED-5EB4E3AB86E6}"/>
              </a:ext>
            </a:extLst>
          </p:cNvPr>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Established cytogenetic methods enjoy wide-spread use, but many other technologies, such as sequencing platforms offer valuable data.</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They vary in cost, technical expertise required, how laborious or time-consuming each assay is, their reproducibility, and excluded sample types.</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However, dGH technology offers a unique view of the genome.</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dGH data is based on single cells, the data output can be whole-genome or locus-specific to the degree required, and results are based on direct visualization.</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Critically, the single-stranded targeting approach enables detection of rearrangement types not picked up by many other methods, especially at high resolution.</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These features make dGH assays an excellent option as a stand-alone suite, or as a source of comparative, confirmatory data alongside other platforms.</a:t>
            </a:r>
          </a:p>
          <a:p>
            <a:pPr marL="342900" marR="0" lvl="0" indent="-342900">
              <a:lnSpc>
                <a:spcPct val="107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KromaTiD’s senior science team collaborates with labs to craft the best analytical strategy, making the most of all available tools and data to accelerate scientific progress.</a:t>
            </a:r>
          </a:p>
        </p:txBody>
      </p:sp>
      <p:sp>
        <p:nvSpPr>
          <p:cNvPr id="4" name="Slide Number Placeholder 3">
            <a:extLst>
              <a:ext uri="{FF2B5EF4-FFF2-40B4-BE49-F238E27FC236}">
                <a16:creationId xmlns:a16="http://schemas.microsoft.com/office/drawing/2014/main" id="{AE1AA80E-1969-F4BA-B0DB-22A797761A21}"/>
              </a:ext>
            </a:extLst>
          </p:cNvPr>
          <p:cNvSpPr>
            <a:spLocks noGrp="1"/>
          </p:cNvSpPr>
          <p:nvPr>
            <p:ph type="sldNum" sz="quarter" idx="5"/>
          </p:nvPr>
        </p:nvSpPr>
        <p:spPr/>
        <p:txBody>
          <a:bodyPr/>
          <a:lstStyle/>
          <a:p>
            <a:fld id="{72ACAC6B-E161-4005-B525-2C302A8818BC}" type="slidenum">
              <a:rPr lang="en-US" smtClean="0"/>
              <a:t>23</a:t>
            </a:fld>
            <a:endParaRPr lang="en-US"/>
          </a:p>
        </p:txBody>
      </p:sp>
    </p:spTree>
    <p:extLst>
      <p:ext uri="{BB962C8B-B14F-4D97-AF65-F5344CB8AC3E}">
        <p14:creationId xmlns:p14="http://schemas.microsoft.com/office/powerpoint/2010/main" val="17999646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buNone/>
            </a:pPr>
            <a:r>
              <a:rPr lang="en-US" sz="1800" kern="100" dirty="0">
                <a:latin typeface="Calibri"/>
                <a:cs typeface="Calibri"/>
              </a:rPr>
              <a:t>At this point, Erin Cross, Vice President of R&amp;D and myself would like to welcome any questions you may have.</a:t>
            </a:r>
          </a:p>
        </p:txBody>
      </p:sp>
      <p:sp>
        <p:nvSpPr>
          <p:cNvPr id="4" name="Slide Number Placeholder 3"/>
          <p:cNvSpPr>
            <a:spLocks noGrp="1"/>
          </p:cNvSpPr>
          <p:nvPr>
            <p:ph type="sldNum" sz="quarter" idx="5"/>
          </p:nvPr>
        </p:nvSpPr>
        <p:spPr/>
        <p:txBody>
          <a:bodyPr/>
          <a:lstStyle/>
          <a:p>
            <a:fld id="{72ACAC6B-E161-4005-B525-2C302A8818BC}" type="slidenum">
              <a:rPr lang="en-US" smtClean="0"/>
              <a:t>24</a:t>
            </a:fld>
            <a:endParaRPr lang="en-US"/>
          </a:p>
        </p:txBody>
      </p:sp>
    </p:spTree>
    <p:extLst>
      <p:ext uri="{BB962C8B-B14F-4D97-AF65-F5344CB8AC3E}">
        <p14:creationId xmlns:p14="http://schemas.microsoft.com/office/powerpoint/2010/main" val="4149716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kern="100">
                <a:effectLst/>
                <a:latin typeface="Calibri" panose="020F0502020204030204" pitchFamily="34" charset="0"/>
                <a:ea typeface="Calibri" panose="020F0502020204030204" pitchFamily="34" charset="0"/>
                <a:cs typeface="Times New Roman" panose="02020603050405020304" pitchFamily="18" charset="0"/>
              </a:rPr>
              <a:t>KromaTiD supports the scientific community with a wide range of genomics tools and methods.</a:t>
            </a:r>
          </a:p>
          <a:p>
            <a:pPr marL="342900" marR="0" lvl="0" indent="-342900">
              <a:lnSpc>
                <a:spcPct val="107000"/>
              </a:lnSpc>
              <a:spcBef>
                <a:spcPts val="0"/>
              </a:spcBef>
              <a:spcAft>
                <a:spcPts val="0"/>
              </a:spcAft>
              <a:buFont typeface="+mj-lt"/>
              <a:buAutoNum type="arabicPeriod"/>
            </a:pPr>
            <a:r>
              <a:rPr lang="en-US" sz="1800" kern="100">
                <a:effectLst/>
                <a:latin typeface="Calibri" panose="020F0502020204030204" pitchFamily="34" charset="0"/>
                <a:ea typeface="Calibri" panose="020F0502020204030204" pitchFamily="34" charset="0"/>
                <a:cs typeface="Times New Roman" panose="02020603050405020304" pitchFamily="18" charset="0"/>
              </a:rPr>
              <a:t>These include custom probes, genomic integrity G-banding, and a sophisticated set of proprietary assays, which we’ll look at shortly.</a:t>
            </a:r>
          </a:p>
        </p:txBody>
      </p:sp>
      <p:sp>
        <p:nvSpPr>
          <p:cNvPr id="4" name="Slide Number Placeholder 3"/>
          <p:cNvSpPr>
            <a:spLocks noGrp="1"/>
          </p:cNvSpPr>
          <p:nvPr>
            <p:ph type="sldNum" sz="quarter" idx="5"/>
          </p:nvPr>
        </p:nvSpPr>
        <p:spPr/>
        <p:txBody>
          <a:bodyPr/>
          <a:lstStyle/>
          <a:p>
            <a:fld id="{72ACAC6B-E161-4005-B525-2C302A8818BC}" type="slidenum">
              <a:rPr lang="en-US" smtClean="0"/>
              <a:t>3</a:t>
            </a:fld>
            <a:endParaRPr lang="en-US"/>
          </a:p>
        </p:txBody>
      </p:sp>
    </p:spTree>
    <p:extLst>
      <p:ext uri="{BB962C8B-B14F-4D97-AF65-F5344CB8AC3E}">
        <p14:creationId xmlns:p14="http://schemas.microsoft.com/office/powerpoint/2010/main" val="3920316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48E2D-5996-78DF-5EF3-3F68459D9D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E69A90-C605-1803-51E7-B27D6B1240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7837F7-8255-CAFF-28ED-5EB4E3AB86E6}"/>
              </a:ext>
            </a:extLst>
          </p:cNvPr>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kern="100" dirty="0">
                <a:effectLst/>
                <a:latin typeface="Calibri"/>
                <a:ea typeface="Calibri" panose="020F0502020204030204" pitchFamily="34" charset="0"/>
                <a:cs typeface="Calibri"/>
              </a:rPr>
              <a:t>Let’s now take a high-level look at some of the most widely-used cytogenetic methods.</a:t>
            </a:r>
          </a:p>
          <a:p>
            <a:pPr marL="342900" indent="-342900">
              <a:lnSpc>
                <a:spcPct val="107000"/>
              </a:lnSpc>
              <a:buFont typeface="+mj-lt"/>
              <a:buAutoNum type="arabicPeriod"/>
            </a:pPr>
            <a:r>
              <a:rPr lang="en-US" sz="1800" kern="100" dirty="0">
                <a:effectLst/>
                <a:latin typeface="Calibri"/>
                <a:ea typeface="Calibri" panose="020F0502020204030204" pitchFamily="34" charset="0"/>
                <a:cs typeface="Calibri"/>
              </a:rPr>
              <a:t>Array-based comparative genetic hybridization (aCGH or array CGH) places</a:t>
            </a:r>
            <a:r>
              <a:rPr lang="en-US" sz="1800" kern="100" dirty="0">
                <a:latin typeface="Calibri"/>
                <a:ea typeface="Calibri" panose="020F0502020204030204" pitchFamily="34" charset="0"/>
                <a:cs typeface="Calibri"/>
              </a:rPr>
              <a:t> </a:t>
            </a:r>
            <a:r>
              <a:rPr lang="en-US" sz="1800" kern="100" dirty="0">
                <a:effectLst/>
                <a:latin typeface="Calibri"/>
                <a:ea typeface="Calibri" panose="020F0502020204030204" pitchFamily="34" charset="0"/>
                <a:cs typeface="Calibri"/>
              </a:rPr>
              <a:t>DNA</a:t>
            </a:r>
            <a:r>
              <a:rPr lang="en-US" sz="1800" kern="100" dirty="0">
                <a:latin typeface="Calibri"/>
                <a:ea typeface="Calibri" panose="020F0502020204030204" pitchFamily="34" charset="0"/>
                <a:cs typeface="Calibri"/>
              </a:rPr>
              <a:t> from lysed cells</a:t>
            </a:r>
            <a:r>
              <a:rPr lang="en-US" sz="1800" kern="100" dirty="0">
                <a:effectLst/>
                <a:latin typeface="Calibri"/>
                <a:ea typeface="Calibri" panose="020F0502020204030204" pitchFamily="34" charset="0"/>
                <a:cs typeface="Calibri"/>
              </a:rPr>
              <a:t> on a glass slide which has DNA probes immobilized onto it in a grid pattern.</a:t>
            </a:r>
          </a:p>
          <a:p>
            <a:pPr marL="342900" marR="0" lvl="0" indent="-342900">
              <a:lnSpc>
                <a:spcPct val="107000"/>
              </a:lnSpc>
              <a:spcBef>
                <a:spcPts val="0"/>
              </a:spcBef>
              <a:spcAft>
                <a:spcPts val="0"/>
              </a:spcAft>
              <a:buFont typeface="+mj-lt"/>
              <a:buAutoNum type="arabicPeriod"/>
            </a:pPr>
            <a:r>
              <a:rPr lang="en-US" sz="1800" kern="100" dirty="0">
                <a:effectLst/>
                <a:latin typeface="Calibri"/>
                <a:ea typeface="Calibri" panose="020F0502020204030204" pitchFamily="34" charset="0"/>
                <a:cs typeface="Calibri"/>
              </a:rPr>
              <a:t>The sample DNA and probe DNA are each labeled in a different color, which enables estimation of copy-number differences based on the ratio of fluorescence wavelengths.</a:t>
            </a:r>
          </a:p>
          <a:p>
            <a:pPr marL="342900" indent="-342900">
              <a:lnSpc>
                <a:spcPct val="107000"/>
              </a:lnSpc>
              <a:buFont typeface="+mj-lt"/>
              <a:buAutoNum type="arabicPeriod"/>
            </a:pPr>
            <a:r>
              <a:rPr lang="en-US" sz="1800" kern="100" dirty="0">
                <a:effectLst/>
                <a:latin typeface="Calibri"/>
                <a:ea typeface="Calibri" panose="020F0502020204030204" pitchFamily="34" charset="0"/>
                <a:cs typeface="Calibri"/>
              </a:rPr>
              <a:t>G-banding relies on staining differences between chromosomal regions which are relatively AT-rich or GC-rich</a:t>
            </a:r>
            <a:r>
              <a:rPr lang="en-US" sz="1800" kern="100" dirty="0">
                <a:latin typeface="Calibri"/>
                <a:ea typeface="Calibri" panose="020F0502020204030204" pitchFamily="34" charset="0"/>
                <a:cs typeface="Calibri"/>
              </a:rPr>
              <a:t>, looking at one cell at a time.</a:t>
            </a:r>
            <a:endParaRPr lang="en-US" sz="1800" kern="100" dirty="0">
              <a:effectLst/>
              <a:latin typeface="Calibri"/>
              <a:ea typeface="Calibri" panose="020F0502020204030204" pitchFamily="34" charset="0"/>
              <a:cs typeface="Calibri"/>
            </a:endParaRPr>
          </a:p>
          <a:p>
            <a:pPr marL="342900" marR="0" lvl="0" indent="-342900">
              <a:lnSpc>
                <a:spcPct val="107000"/>
              </a:lnSpc>
              <a:spcBef>
                <a:spcPts val="0"/>
              </a:spcBef>
              <a:spcAft>
                <a:spcPts val="0"/>
              </a:spcAft>
              <a:buFont typeface="+mj-lt"/>
              <a:buAutoNum type="arabicPeriod"/>
            </a:pPr>
            <a:r>
              <a:rPr lang="en-US" sz="1800" kern="100" dirty="0">
                <a:effectLst/>
                <a:latin typeface="Calibri"/>
                <a:ea typeface="Calibri" panose="020F0502020204030204" pitchFamily="34" charset="0"/>
                <a:cs typeface="Calibri"/>
              </a:rPr>
              <a:t>The signature banding patterns allow identification of chromosome segments down to approximately 10 Mb, enabling characterization of complex genomic changes.</a:t>
            </a:r>
          </a:p>
          <a:p>
            <a:pPr marL="342900" indent="-342900">
              <a:lnSpc>
                <a:spcPct val="107000"/>
              </a:lnSpc>
              <a:buFont typeface="+mj-lt"/>
              <a:buAutoNum type="arabicPeriod"/>
            </a:pPr>
            <a:r>
              <a:rPr lang="en-US" sz="1800" kern="100" dirty="0">
                <a:effectLst/>
                <a:latin typeface="Calibri"/>
                <a:ea typeface="Calibri" panose="020F0502020204030204" pitchFamily="34" charset="0"/>
                <a:cs typeface="Calibri"/>
              </a:rPr>
              <a:t>Lastly, fluorescence in situ hybridization (FISH) </a:t>
            </a:r>
            <a:r>
              <a:rPr lang="en-US" sz="1800" kern="100" dirty="0">
                <a:latin typeface="Calibri"/>
                <a:ea typeface="Calibri" panose="020F0502020204030204" pitchFamily="34" charset="0"/>
                <a:cs typeface="Calibri"/>
              </a:rPr>
              <a:t>is</a:t>
            </a:r>
            <a:r>
              <a:rPr lang="en-US" sz="1800" kern="100" dirty="0">
                <a:effectLst/>
                <a:latin typeface="Calibri"/>
                <a:ea typeface="Calibri" panose="020F0502020204030204" pitchFamily="34" charset="0"/>
                <a:cs typeface="Calibri"/>
              </a:rPr>
              <a:t> </a:t>
            </a:r>
            <a:r>
              <a:rPr lang="en-US" sz="1800" kern="100" dirty="0">
                <a:latin typeface="Calibri"/>
                <a:ea typeface="Calibri" panose="020F0502020204030204" pitchFamily="34" charset="0"/>
                <a:cs typeface="Calibri"/>
              </a:rPr>
              <a:t>hybridization-based</a:t>
            </a:r>
            <a:r>
              <a:rPr lang="en-US" sz="1800" kern="100" dirty="0">
                <a:effectLst/>
                <a:latin typeface="Calibri"/>
                <a:ea typeface="Calibri" panose="020F0502020204030204" pitchFamily="34" charset="0"/>
                <a:cs typeface="Calibri"/>
              </a:rPr>
              <a:t>, like microarray</a:t>
            </a:r>
            <a:r>
              <a:rPr lang="en-US" sz="1800" kern="100" dirty="0">
                <a:latin typeface="Calibri"/>
                <a:ea typeface="Calibri" panose="020F0502020204030204" pitchFamily="34" charset="0"/>
                <a:cs typeface="Calibri"/>
              </a:rPr>
              <a:t>, but is almost always run on whole, single cells.</a:t>
            </a:r>
            <a:endParaRPr lang="en-US" sz="1800" kern="100" dirty="0">
              <a:effectLst/>
              <a:latin typeface="Calibri"/>
              <a:ea typeface="Calibri" panose="020F0502020204030204" pitchFamily="34" charset="0"/>
              <a:cs typeface="Calibri"/>
            </a:endParaRPr>
          </a:p>
          <a:p>
            <a:pPr marL="342900" marR="0" lvl="0" indent="-342900">
              <a:lnSpc>
                <a:spcPct val="107000"/>
              </a:lnSpc>
              <a:spcBef>
                <a:spcPts val="0"/>
              </a:spcBef>
              <a:spcAft>
                <a:spcPts val="0"/>
              </a:spcAft>
              <a:buFont typeface="+mj-lt"/>
              <a:buAutoNum type="arabicPeriod"/>
            </a:pPr>
            <a:r>
              <a:rPr lang="en-US" sz="1800" kern="100" dirty="0">
                <a:effectLst/>
                <a:latin typeface="Calibri"/>
                <a:ea typeface="Calibri" panose="020F0502020204030204" pitchFamily="34" charset="0"/>
                <a:cs typeface="Calibri"/>
              </a:rPr>
              <a:t>Fluorescently-labeled probes bind to complementary sequences on sample nucleotide molecules, permitting strategic, multiplex designs for targeting specific loci or entire chromosomes.</a:t>
            </a:r>
          </a:p>
          <a:p>
            <a:pPr marL="342900" marR="0" lvl="0" indent="-342900">
              <a:lnSpc>
                <a:spcPct val="107000"/>
              </a:lnSpc>
              <a:spcBef>
                <a:spcPts val="0"/>
              </a:spcBef>
              <a:spcAft>
                <a:spcPts val="0"/>
              </a:spcAft>
              <a:buFont typeface="+mj-lt"/>
              <a:buAutoNum type="arabicPeriod"/>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E1AA80E-1969-F4BA-B0DB-22A797761A21}"/>
              </a:ext>
            </a:extLst>
          </p:cNvPr>
          <p:cNvSpPr>
            <a:spLocks noGrp="1"/>
          </p:cNvSpPr>
          <p:nvPr>
            <p:ph type="sldNum" sz="quarter" idx="5"/>
          </p:nvPr>
        </p:nvSpPr>
        <p:spPr/>
        <p:txBody>
          <a:bodyPr/>
          <a:lstStyle/>
          <a:p>
            <a:fld id="{72ACAC6B-E161-4005-B525-2C302A8818BC}" type="slidenum">
              <a:rPr lang="en-US" smtClean="0"/>
              <a:t>4</a:t>
            </a:fld>
            <a:endParaRPr lang="en-US"/>
          </a:p>
        </p:txBody>
      </p:sp>
    </p:spTree>
    <p:extLst>
      <p:ext uri="{BB962C8B-B14F-4D97-AF65-F5344CB8AC3E}">
        <p14:creationId xmlns:p14="http://schemas.microsoft.com/office/powerpoint/2010/main" val="2806093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600"/>
              </a:spcBef>
              <a:spcAft>
                <a:spcPts val="800"/>
              </a:spcAft>
              <a:buFont typeface="+mj-lt"/>
              <a:buAutoNum type="arabi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Of the techniques discussed, FISH, specifically metaphase FISH is most similar to dGH and can serve as a starting point.</a:t>
            </a:r>
          </a:p>
          <a:p>
            <a:pPr marL="342900" marR="0" lvl="0" indent="-342900">
              <a:lnSpc>
                <a:spcPct val="107000"/>
              </a:lnSpc>
              <a:spcBef>
                <a:spcPts val="600"/>
              </a:spcBef>
              <a:spcAft>
                <a:spcPts val="800"/>
              </a:spcAft>
              <a:buFont typeface="+mj-lt"/>
              <a:buAutoNum type="arabi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Metaphase FISH begins with live cells in culture.</a:t>
            </a:r>
          </a:p>
          <a:p>
            <a:pPr marL="342900" marR="0" lvl="0" indent="-342900">
              <a:lnSpc>
                <a:spcPct val="107000"/>
              </a:lnSpc>
              <a:spcBef>
                <a:spcPts val="600"/>
              </a:spcBef>
              <a:spcAft>
                <a:spcPts val="800"/>
              </a:spcAft>
              <a:buFont typeface="+mj-lt"/>
              <a:buAutoNum type="arabi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Not long before culture harvest, cells are exposed to a mitotic blocker, such as </a:t>
            </a:r>
            <a:r>
              <a:rPr lang="en-US" sz="1100" kern="100" dirty="0" err="1">
                <a:effectLst/>
                <a:latin typeface="Calibri" panose="020F0502020204030204" pitchFamily="34" charset="0"/>
                <a:ea typeface="Calibri" panose="020F0502020204030204" pitchFamily="34" charset="0"/>
                <a:cs typeface="Times New Roman" panose="02020603050405020304" pitchFamily="18" charset="0"/>
              </a:rPr>
              <a:t>colcemid</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which stops dividing cells from progressing past metaphase in the cell cycle.</a:t>
            </a:r>
          </a:p>
          <a:p>
            <a:pPr marL="342900" marR="0" lvl="0" indent="-342900">
              <a:lnSpc>
                <a:spcPct val="107000"/>
              </a:lnSpc>
              <a:spcBef>
                <a:spcPts val="600"/>
              </a:spcBef>
              <a:spcAft>
                <a:spcPts val="800"/>
              </a:spcAft>
              <a:buFont typeface="+mj-lt"/>
              <a:buAutoNum type="arabi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Cells are next “dropped” onto glass slides where many of them will lyse, spilling their contents.</a:t>
            </a:r>
          </a:p>
          <a:p>
            <a:pPr marL="342900" marR="0" lvl="0" indent="-342900">
              <a:lnSpc>
                <a:spcPct val="107000"/>
              </a:lnSpc>
              <a:spcBef>
                <a:spcPts val="600"/>
              </a:spcBef>
              <a:spcAft>
                <a:spcPts val="800"/>
              </a:spcAft>
              <a:buFont typeface="+mj-lt"/>
              <a:buAutoNum type="arabi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Controlled ambient conditions cause those lysed cells to form “metaphase spreads.”</a:t>
            </a:r>
          </a:p>
          <a:p>
            <a:pPr marL="342900" marR="0" lvl="0" indent="-342900">
              <a:lnSpc>
                <a:spcPct val="107000"/>
              </a:lnSpc>
              <a:spcBef>
                <a:spcPts val="600"/>
              </a:spcBef>
              <a:spcAft>
                <a:spcPts val="800"/>
              </a:spcAft>
              <a:buFont typeface="+mj-lt"/>
              <a:buAutoNum type="arabi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Labeled probes are applied to the slide.</a:t>
            </a:r>
          </a:p>
          <a:p>
            <a:pPr marL="342900" marR="0" lvl="0" indent="-342900">
              <a:lnSpc>
                <a:spcPct val="107000"/>
              </a:lnSpc>
              <a:spcBef>
                <a:spcPts val="600"/>
              </a:spcBef>
              <a:spcAft>
                <a:spcPts val="800"/>
              </a:spcAft>
              <a:buFont typeface="+mj-lt"/>
              <a:buAutoNum type="arabi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If the sample nucleotides are DNA, heat and formamide may be used for denaturation.</a:t>
            </a:r>
          </a:p>
          <a:p>
            <a:pPr marL="342900" marR="0" lvl="0" indent="-342900">
              <a:lnSpc>
                <a:spcPct val="107000"/>
              </a:lnSpc>
              <a:spcBef>
                <a:spcPts val="600"/>
              </a:spcBef>
              <a:spcAft>
                <a:spcPts val="800"/>
              </a:spcAft>
              <a:buFont typeface="+mj-lt"/>
              <a:buAutoNum type="arabi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Probe DNA strands will then have access to anneal at their target sites and be detected via fluorescence.</a:t>
            </a:r>
            <a:endParaRPr lang="en-US" dirty="0"/>
          </a:p>
        </p:txBody>
      </p:sp>
      <p:sp>
        <p:nvSpPr>
          <p:cNvPr id="4" name="Slide Number Placeholder 3"/>
          <p:cNvSpPr>
            <a:spLocks noGrp="1"/>
          </p:cNvSpPr>
          <p:nvPr>
            <p:ph type="sldNum" sz="quarter" idx="5"/>
          </p:nvPr>
        </p:nvSpPr>
        <p:spPr/>
        <p:txBody>
          <a:bodyPr/>
          <a:lstStyle/>
          <a:p>
            <a:fld id="{D47BFCE8-12B9-489D-B703-539A7E99FB95}" type="slidenum">
              <a:rPr lang="en-US" smtClean="0"/>
              <a:t>5</a:t>
            </a:fld>
            <a:endParaRPr lang="en-US"/>
          </a:p>
        </p:txBody>
      </p:sp>
    </p:spTree>
    <p:extLst>
      <p:ext uri="{BB962C8B-B14F-4D97-AF65-F5344CB8AC3E}">
        <p14:creationId xmlns:p14="http://schemas.microsoft.com/office/powerpoint/2010/main" val="2602411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marR="0" lvl="1" indent="-342900">
              <a:lnSpc>
                <a:spcPct val="107000"/>
              </a:lnSpc>
              <a:spcBef>
                <a:spcPts val="600"/>
              </a:spcBef>
              <a:spcAft>
                <a:spcPts val="800"/>
              </a:spcAft>
              <a:buFont typeface="+mj-lt"/>
              <a:buAutoNum type="arabicPeriod"/>
            </a:pPr>
            <a:r>
              <a:rPr lang="en-US" sz="1800" kern="100">
                <a:effectLst/>
                <a:latin typeface="Calibri" panose="020F0502020204030204" pitchFamily="34" charset="0"/>
                <a:ea typeface="Calibri" panose="020F0502020204030204" pitchFamily="34" charset="0"/>
                <a:cs typeface="Times New Roman" panose="02020603050405020304" pitchFamily="18" charset="0"/>
              </a:rPr>
              <a:t>In this example FISH hybridization image, the probes target next to the telomeric repeat sequences of the chromosome 21 q-arm.</a:t>
            </a:r>
          </a:p>
          <a:p>
            <a:pPr marL="800100" marR="0" lvl="1" indent="-342900">
              <a:lnSpc>
                <a:spcPct val="107000"/>
              </a:lnSpc>
              <a:spcBef>
                <a:spcPts val="600"/>
              </a:spcBef>
              <a:spcAft>
                <a:spcPts val="800"/>
              </a:spcAft>
              <a:buFont typeface="+mj-lt"/>
              <a:buAutoNum type="arabicPeriod"/>
            </a:pPr>
            <a:r>
              <a:rPr lang="en-US" sz="1800" kern="100">
                <a:effectLst/>
                <a:latin typeface="Calibri" panose="020F0502020204030204" pitchFamily="34" charset="0"/>
                <a:ea typeface="Calibri" panose="020F0502020204030204" pitchFamily="34" charset="0"/>
                <a:cs typeface="Times New Roman" panose="02020603050405020304" pitchFamily="18" charset="0"/>
              </a:rPr>
              <a:t>Each of the two chromosome 21 homologs is composed of two chromatids, and each chromatid bears a fluorescent signal at the probe set’s target locus.</a:t>
            </a:r>
          </a:p>
        </p:txBody>
      </p:sp>
      <p:sp>
        <p:nvSpPr>
          <p:cNvPr id="4" name="Slide Number Placeholder 3"/>
          <p:cNvSpPr>
            <a:spLocks noGrp="1"/>
          </p:cNvSpPr>
          <p:nvPr>
            <p:ph type="sldNum" sz="quarter" idx="5"/>
          </p:nvPr>
        </p:nvSpPr>
        <p:spPr/>
        <p:txBody>
          <a:bodyPr/>
          <a:lstStyle/>
          <a:p>
            <a:fld id="{D47BFCE8-12B9-489D-B703-539A7E99FB95}" type="slidenum">
              <a:rPr lang="en-US" smtClean="0"/>
              <a:t>6</a:t>
            </a:fld>
            <a:endParaRPr lang="en-US"/>
          </a:p>
        </p:txBody>
      </p:sp>
    </p:spTree>
    <p:extLst>
      <p:ext uri="{BB962C8B-B14F-4D97-AF65-F5344CB8AC3E}">
        <p14:creationId xmlns:p14="http://schemas.microsoft.com/office/powerpoint/2010/main" val="663157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600"/>
              </a:spcBef>
              <a:spcAft>
                <a:spcPts val="800"/>
              </a:spcAft>
              <a:buFont typeface="+mj-lt"/>
              <a:buAutoNum type="arabicPeriod" startAt="7"/>
            </a:pPr>
            <a:r>
              <a:rPr lang="en-US" sz="1100" kern="100" dirty="0">
                <a:effectLst/>
                <a:latin typeface="Calibri"/>
                <a:ea typeface="Calibri" panose="020F0502020204030204" pitchFamily="34" charset="0"/>
                <a:cs typeface="Calibri"/>
              </a:rPr>
              <a:t>The basic FISH assay is the backbone of the directional Genomic Hybridization (dGH) method, as can be seen in the similar workflow.</a:t>
            </a:r>
          </a:p>
          <a:p>
            <a:pPr marL="342900" marR="0" lvl="0" indent="-342900">
              <a:lnSpc>
                <a:spcPct val="107000"/>
              </a:lnSpc>
              <a:spcBef>
                <a:spcPts val="600"/>
              </a:spcBef>
              <a:spcAft>
                <a:spcPts val="800"/>
              </a:spcAft>
              <a:buFont typeface="+mj-lt"/>
              <a:buAutoNum type="arabicPeriod" startAt="7"/>
            </a:pPr>
            <a:r>
              <a:rPr lang="en-US" sz="1100" kern="100" dirty="0">
                <a:effectLst/>
                <a:latin typeface="Calibri"/>
                <a:ea typeface="Calibri" panose="020F0502020204030204" pitchFamily="34" charset="0"/>
                <a:cs typeface="Calibri"/>
              </a:rPr>
              <a:t>As in FISH, the first step has cells in culture, but analog nucleotides are added to the culture medium before cell-cycle arrest.</a:t>
            </a:r>
          </a:p>
          <a:p>
            <a:pPr marL="342900" marR="0" lvl="0" indent="-342900">
              <a:lnSpc>
                <a:spcPct val="107000"/>
              </a:lnSpc>
              <a:spcBef>
                <a:spcPts val="600"/>
              </a:spcBef>
              <a:spcAft>
                <a:spcPts val="800"/>
              </a:spcAft>
              <a:buFont typeface="+mj-lt"/>
              <a:buAutoNum type="arabicPeriod" startAt="7"/>
            </a:pPr>
            <a:r>
              <a:rPr lang="en-US" sz="1100" kern="100" dirty="0">
                <a:effectLst/>
                <a:latin typeface="Calibri"/>
                <a:ea typeface="Calibri" panose="020F0502020204030204" pitchFamily="34" charset="0"/>
                <a:cs typeface="Calibri"/>
              </a:rPr>
              <a:t>The cells will incorporate the analog nucleotides as they synthesize new DNA strands in preparation for division.</a:t>
            </a:r>
          </a:p>
          <a:p>
            <a:pPr marL="342900" marR="0" lvl="0" indent="-342900">
              <a:lnSpc>
                <a:spcPct val="107000"/>
              </a:lnSpc>
              <a:spcBef>
                <a:spcPts val="600"/>
              </a:spcBef>
              <a:spcAft>
                <a:spcPts val="800"/>
              </a:spcAft>
              <a:buFont typeface="+mj-lt"/>
              <a:buAutoNum type="arabicPeriod" startAt="7"/>
            </a:pPr>
            <a:r>
              <a:rPr lang="en-US" sz="1100" kern="100" dirty="0">
                <a:effectLst/>
                <a:latin typeface="Calibri"/>
                <a:ea typeface="Calibri" panose="020F0502020204030204" pitchFamily="34" charset="0"/>
                <a:cs typeface="Calibri"/>
              </a:rPr>
              <a:t>Those analog-substituted daughter-strands will be damaged upon later exposure to UV light and degraded by exonuclease leaving each chromatid with only a parent-strand.</a:t>
            </a:r>
          </a:p>
          <a:p>
            <a:pPr marL="342900" marR="0" lvl="0" indent="-342900">
              <a:lnSpc>
                <a:spcPct val="107000"/>
              </a:lnSpc>
              <a:spcBef>
                <a:spcPts val="600"/>
              </a:spcBef>
              <a:spcAft>
                <a:spcPts val="800"/>
              </a:spcAft>
              <a:buFont typeface="+mj-lt"/>
              <a:buAutoNum type="arabicPeriod" startAt="7"/>
            </a:pPr>
            <a:r>
              <a:rPr lang="en-US" sz="1100" kern="100" dirty="0">
                <a:effectLst/>
                <a:latin typeface="Calibri"/>
                <a:ea typeface="Calibri" panose="020F0502020204030204" pitchFamily="34" charset="0"/>
                <a:cs typeface="Calibri"/>
              </a:rPr>
              <a:t>The </a:t>
            </a:r>
            <a:r>
              <a:rPr lang="en-US" sz="1100" kern="100" dirty="0">
                <a:latin typeface="Calibri"/>
                <a:ea typeface="Calibri" panose="020F0502020204030204" pitchFamily="34" charset="0"/>
                <a:cs typeface="Calibri"/>
              </a:rPr>
              <a:t>probe</a:t>
            </a:r>
            <a:r>
              <a:rPr lang="en-US" sz="1100" kern="100" dirty="0">
                <a:effectLst/>
                <a:latin typeface="Calibri"/>
                <a:ea typeface="Calibri" panose="020F0502020204030204" pitchFamily="34" charset="0"/>
                <a:cs typeface="Calibri"/>
              </a:rPr>
              <a:t> applied to the sample </a:t>
            </a:r>
            <a:r>
              <a:rPr lang="en-US" sz="1100" kern="100" dirty="0">
                <a:latin typeface="Calibri"/>
                <a:ea typeface="Calibri" panose="020F0502020204030204" pitchFamily="34" charset="0"/>
                <a:cs typeface="Calibri"/>
              </a:rPr>
              <a:t>targets</a:t>
            </a:r>
            <a:r>
              <a:rPr lang="en-US" sz="1100" kern="100" dirty="0">
                <a:effectLst/>
                <a:latin typeface="Calibri"/>
                <a:ea typeface="Calibri" panose="020F0502020204030204" pitchFamily="34" charset="0"/>
                <a:cs typeface="Calibri"/>
              </a:rPr>
              <a:t> either the negative or positive parent-strand, but not both as in FISH.</a:t>
            </a:r>
          </a:p>
        </p:txBody>
      </p:sp>
      <p:sp>
        <p:nvSpPr>
          <p:cNvPr id="4" name="Slide Number Placeholder 3"/>
          <p:cNvSpPr>
            <a:spLocks noGrp="1"/>
          </p:cNvSpPr>
          <p:nvPr>
            <p:ph type="sldNum" sz="quarter" idx="5"/>
          </p:nvPr>
        </p:nvSpPr>
        <p:spPr/>
        <p:txBody>
          <a:bodyPr/>
          <a:lstStyle/>
          <a:p>
            <a:fld id="{D47BFCE8-12B9-489D-B703-539A7E99FB95}" type="slidenum">
              <a:rPr lang="en-US" smtClean="0"/>
              <a:t>7</a:t>
            </a:fld>
            <a:endParaRPr lang="en-US"/>
          </a:p>
        </p:txBody>
      </p:sp>
    </p:spTree>
    <p:extLst>
      <p:ext uri="{BB962C8B-B14F-4D97-AF65-F5344CB8AC3E}">
        <p14:creationId xmlns:p14="http://schemas.microsoft.com/office/powerpoint/2010/main" val="149292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marR="0" lvl="1" indent="-342900">
              <a:lnSpc>
                <a:spcPct val="107000"/>
              </a:lnSpc>
              <a:spcBef>
                <a:spcPts val="600"/>
              </a:spcBef>
              <a:spcAft>
                <a:spcPts val="800"/>
              </a:spcAft>
              <a:buFont typeface="+mj-lt"/>
              <a:buAutoNum type="arabicPeriod"/>
            </a:pPr>
            <a:r>
              <a:rPr lang="en-US" sz="1800" kern="100" dirty="0">
                <a:effectLst/>
                <a:latin typeface="Calibri"/>
                <a:ea typeface="Calibri" panose="020F0502020204030204" pitchFamily="34" charset="0"/>
                <a:cs typeface="Calibri"/>
              </a:rPr>
              <a:t>These are the three principal steps at which dGH differs from FISH.</a:t>
            </a:r>
          </a:p>
          <a:p>
            <a:pPr marL="800100" lvl="1" indent="-342900">
              <a:lnSpc>
                <a:spcPct val="107000"/>
              </a:lnSpc>
              <a:spcBef>
                <a:spcPts val="600"/>
              </a:spcBef>
              <a:spcAft>
                <a:spcPts val="800"/>
              </a:spcAft>
              <a:buFont typeface="+mj-lt"/>
              <a:buAutoNum type="arabicPeriod"/>
            </a:pPr>
            <a:r>
              <a:rPr lang="en-US" sz="1800" kern="100" dirty="0">
                <a:effectLst/>
                <a:latin typeface="Calibri"/>
                <a:cs typeface="Calibri"/>
              </a:rPr>
              <a:t>Analog nucleotides are added to the culture medium, substituted strands are exposed to UV and exonuclease to degrade them, </a:t>
            </a:r>
            <a:r>
              <a:rPr lang="en-US" sz="1800" kern="100">
                <a:effectLst/>
                <a:latin typeface="Calibri"/>
                <a:cs typeface="Calibri"/>
              </a:rPr>
              <a:t>and </a:t>
            </a:r>
            <a:r>
              <a:rPr lang="en-US" sz="1800" kern="100">
                <a:latin typeface="Calibri"/>
                <a:cs typeface="Calibri"/>
              </a:rPr>
              <a:t>probes </a:t>
            </a:r>
            <a:r>
              <a:rPr lang="en-US" sz="1800" kern="100" dirty="0">
                <a:latin typeface="Calibri"/>
                <a:cs typeface="Calibri"/>
              </a:rPr>
              <a:t>targeting only one strand</a:t>
            </a:r>
            <a:r>
              <a:rPr lang="en-US" sz="1800" kern="100" dirty="0">
                <a:effectLst/>
                <a:latin typeface="Calibri"/>
                <a:cs typeface="Calibri"/>
              </a:rPr>
              <a:t> are applied to the sample.</a:t>
            </a:r>
          </a:p>
          <a:p>
            <a:pPr marL="800100" marR="0" lvl="1" indent="-342900">
              <a:lnSpc>
                <a:spcPct val="107000"/>
              </a:lnSpc>
              <a:spcBef>
                <a:spcPts val="600"/>
              </a:spcBef>
              <a:spcAft>
                <a:spcPts val="800"/>
              </a:spcAft>
              <a:buFont typeface="+mj-lt"/>
              <a:buAutoNum type="arabicPeriod"/>
            </a:pPr>
            <a:r>
              <a:rPr lang="en-US" sz="1800" kern="100" dirty="0">
                <a:effectLst/>
                <a:latin typeface="Calibri"/>
                <a:cs typeface="Calibri"/>
              </a:rPr>
              <a:t>The rest of the steps resemble a typical FISH assay.</a:t>
            </a:r>
            <a:endParaRPr lang="en-US" dirty="0">
              <a:latin typeface="Calibri"/>
              <a:cs typeface="Calibri"/>
            </a:endParaRPr>
          </a:p>
        </p:txBody>
      </p:sp>
      <p:sp>
        <p:nvSpPr>
          <p:cNvPr id="4" name="Slide Number Placeholder 3"/>
          <p:cNvSpPr>
            <a:spLocks noGrp="1"/>
          </p:cNvSpPr>
          <p:nvPr>
            <p:ph type="sldNum" sz="quarter" idx="5"/>
          </p:nvPr>
        </p:nvSpPr>
        <p:spPr/>
        <p:txBody>
          <a:bodyPr/>
          <a:lstStyle/>
          <a:p>
            <a:fld id="{D47BFCE8-12B9-489D-B703-539A7E99FB95}" type="slidenum">
              <a:rPr lang="en-US" smtClean="0"/>
              <a:t>8</a:t>
            </a:fld>
            <a:endParaRPr lang="en-US"/>
          </a:p>
        </p:txBody>
      </p:sp>
    </p:spTree>
    <p:extLst>
      <p:ext uri="{BB962C8B-B14F-4D97-AF65-F5344CB8AC3E}">
        <p14:creationId xmlns:p14="http://schemas.microsoft.com/office/powerpoint/2010/main" val="2875797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The larger figure on the left shows an example image of a dGH hybridization</a:t>
            </a:r>
          </a:p>
          <a:p>
            <a:pPr marL="228600" indent="-228600">
              <a:buFont typeface="+mj-lt"/>
              <a:buAutoNum type="arabicPeriod"/>
            </a:pPr>
            <a:r>
              <a:rPr lang="en-US" dirty="0"/>
              <a:t>It uses the same chromosome 21 subtelomere probe set as before, which can be seen in the bottom-right image.</a:t>
            </a:r>
          </a:p>
          <a:p>
            <a:pPr marL="228600" indent="-228600">
              <a:buFont typeface="+mj-lt"/>
              <a:buAutoNum type="arabicPeriod"/>
            </a:pPr>
            <a:r>
              <a:rPr lang="en-US" dirty="0"/>
              <a:t>To summarize, a dGH hybridization requires both the sample and the probe set to be single-stranded.</a:t>
            </a:r>
          </a:p>
          <a:p>
            <a:pPr marL="228600" indent="-228600">
              <a:buFont typeface="+mj-lt"/>
              <a:buAutoNum type="arabicPeriod"/>
            </a:pPr>
            <a:r>
              <a:rPr lang="en-US" dirty="0"/>
              <a:t>Sample DNA must lack daughter-strands, and probe molecules must target one of the parent-strands, not both.</a:t>
            </a:r>
          </a:p>
        </p:txBody>
      </p:sp>
      <p:sp>
        <p:nvSpPr>
          <p:cNvPr id="4" name="Slide Number Placeholder 3"/>
          <p:cNvSpPr>
            <a:spLocks noGrp="1"/>
          </p:cNvSpPr>
          <p:nvPr>
            <p:ph type="sldNum" sz="quarter" idx="5"/>
          </p:nvPr>
        </p:nvSpPr>
        <p:spPr/>
        <p:txBody>
          <a:bodyPr/>
          <a:lstStyle/>
          <a:p>
            <a:fld id="{D47BFCE8-12B9-489D-B703-539A7E99FB95}" type="slidenum">
              <a:rPr lang="en-US" smtClean="0"/>
              <a:t>9</a:t>
            </a:fld>
            <a:endParaRPr lang="en-US"/>
          </a:p>
        </p:txBody>
      </p:sp>
    </p:spTree>
    <p:extLst>
      <p:ext uri="{BB962C8B-B14F-4D97-AF65-F5344CB8AC3E}">
        <p14:creationId xmlns:p14="http://schemas.microsoft.com/office/powerpoint/2010/main" val="2215859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9A460E-A5D4-544B-8FD9-B68E8B0850AF}" type="datetimeFigureOut">
              <a:rPr lang="en-US" smtClean="0"/>
              <a:t>4/26/24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F5842-A516-C747-982C-114AD908B7B5}" type="slidenum">
              <a:rPr lang="en-US" smtClean="0"/>
              <a:t>‹#›</a:t>
            </a:fld>
            <a:endParaRPr lang="en-US"/>
          </a:p>
        </p:txBody>
      </p:sp>
    </p:spTree>
    <p:extLst>
      <p:ext uri="{BB962C8B-B14F-4D97-AF65-F5344CB8AC3E}">
        <p14:creationId xmlns:p14="http://schemas.microsoft.com/office/powerpoint/2010/main" val="1210580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9A460E-A5D4-544B-8FD9-B68E8B0850AF}" type="datetimeFigureOut">
              <a:rPr lang="en-US" smtClean="0"/>
              <a:t>4/26/24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F5842-A516-C747-982C-114AD908B7B5}" type="slidenum">
              <a:rPr lang="en-US" smtClean="0"/>
              <a:t>‹#›</a:t>
            </a:fld>
            <a:endParaRPr lang="en-US"/>
          </a:p>
        </p:txBody>
      </p:sp>
    </p:spTree>
    <p:extLst>
      <p:ext uri="{BB962C8B-B14F-4D97-AF65-F5344CB8AC3E}">
        <p14:creationId xmlns:p14="http://schemas.microsoft.com/office/powerpoint/2010/main" val="2347628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9A460E-A5D4-544B-8FD9-B68E8B0850AF}" type="datetimeFigureOut">
              <a:rPr lang="en-US" smtClean="0"/>
              <a:t>4/26/24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F5842-A516-C747-982C-114AD908B7B5}" type="slidenum">
              <a:rPr lang="en-US" smtClean="0"/>
              <a:t>‹#›</a:t>
            </a:fld>
            <a:endParaRPr lang="en-US"/>
          </a:p>
        </p:txBody>
      </p:sp>
    </p:spTree>
    <p:extLst>
      <p:ext uri="{BB962C8B-B14F-4D97-AF65-F5344CB8AC3E}">
        <p14:creationId xmlns:p14="http://schemas.microsoft.com/office/powerpoint/2010/main" val="1080923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CCF196B-79D8-1F44-9D45-BC72E0A23B8F}"/>
              </a:ext>
            </a:extLst>
          </p:cNvPr>
          <p:cNvSpPr>
            <a:spLocks noGrp="1"/>
          </p:cNvSpPr>
          <p:nvPr>
            <p:ph type="title"/>
          </p:nvPr>
        </p:nvSpPr>
        <p:spPr>
          <a:xfrm>
            <a:off x="838200" y="18255"/>
            <a:ext cx="10515600" cy="1325563"/>
          </a:xfrm>
          <a:prstGeom prst="rect">
            <a:avLst/>
          </a:prstGeom>
        </p:spPr>
        <p:txBody>
          <a:bodyPr/>
          <a:lstStyle>
            <a:lvl1pPr algn="ctr">
              <a:defRPr sz="3600"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624178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6575"/>
            <a:ext cx="10972800" cy="677330"/>
          </a:xfrm>
        </p:spPr>
        <p:txBody>
          <a:bodyPr>
            <a:normAutofit/>
          </a:bodyPr>
          <a:lstStyle>
            <a:lvl1pPr algn="l">
              <a:defRPr sz="3200" b="1" i="0" cap="all" baseline="0">
                <a:solidFill>
                  <a:schemeClr val="bg1"/>
                </a:solidFill>
                <a:latin typeface="Calibri"/>
                <a:cs typeface="Calibri"/>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1"/>
          </p:nvPr>
        </p:nvSpPr>
        <p:spPr>
          <a:xfrm>
            <a:off x="609600" y="504291"/>
            <a:ext cx="10227733" cy="574675"/>
          </a:xfrm>
        </p:spPr>
        <p:txBody>
          <a:bodyPr/>
          <a:lstStyle>
            <a:lvl1pPr marL="0" indent="0">
              <a:buFontTx/>
              <a:buNone/>
              <a:defRPr sz="2000">
                <a:solidFill>
                  <a:schemeClr val="bg1">
                    <a:lumMod val="95000"/>
                  </a:schemeClr>
                </a:solidFill>
              </a:defRPr>
            </a:lvl1pPr>
          </a:lstStyle>
          <a:p>
            <a:pPr lvl="0"/>
            <a:r>
              <a:rPr lang="en-US"/>
              <a:t>Click to edit Master text styles</a:t>
            </a:r>
          </a:p>
        </p:txBody>
      </p:sp>
    </p:spTree>
    <p:extLst>
      <p:ext uri="{BB962C8B-B14F-4D97-AF65-F5344CB8AC3E}">
        <p14:creationId xmlns:p14="http://schemas.microsoft.com/office/powerpoint/2010/main" val="2772154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6575"/>
            <a:ext cx="10972800" cy="677330"/>
          </a:xfrm>
        </p:spPr>
        <p:txBody>
          <a:bodyPr>
            <a:normAutofit/>
          </a:bodyPr>
          <a:lstStyle>
            <a:lvl1pPr algn="l">
              <a:defRPr sz="3200" b="1" i="0" cap="all" baseline="0">
                <a:solidFill>
                  <a:schemeClr val="bg1"/>
                </a:solidFill>
                <a:latin typeface="Calibri"/>
                <a:cs typeface="Calibri"/>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1"/>
          </p:nvPr>
        </p:nvSpPr>
        <p:spPr>
          <a:xfrm>
            <a:off x="609600" y="504291"/>
            <a:ext cx="10227733" cy="574675"/>
          </a:xfrm>
        </p:spPr>
        <p:txBody>
          <a:bodyPr/>
          <a:lstStyle>
            <a:lvl1pPr marL="0" indent="0">
              <a:buFontTx/>
              <a:buNone/>
              <a:defRPr sz="2000">
                <a:solidFill>
                  <a:schemeClr val="bg1">
                    <a:lumMod val="95000"/>
                  </a:schemeClr>
                </a:solidFill>
              </a:defRPr>
            </a:lvl1pPr>
          </a:lstStyle>
          <a:p>
            <a:pPr lvl="0"/>
            <a:r>
              <a:rPr lang="en-US"/>
              <a:t>Click to edit Master text styles</a:t>
            </a:r>
          </a:p>
        </p:txBody>
      </p:sp>
    </p:spTree>
    <p:extLst>
      <p:ext uri="{BB962C8B-B14F-4D97-AF65-F5344CB8AC3E}">
        <p14:creationId xmlns:p14="http://schemas.microsoft.com/office/powerpoint/2010/main" val="2597115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5249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4/26/24</a:t>
            </a:fld>
            <a:endParaRPr lang="en-US"/>
          </a:p>
        </p:txBody>
      </p:sp>
      <p:sp>
        <p:nvSpPr>
          <p:cNvPr id="6" name="Holder 6"/>
          <p:cNvSpPr>
            <a:spLocks noGrp="1"/>
          </p:cNvSpPr>
          <p:nvPr>
            <p:ph type="sldNum" sz="quarter" idx="7"/>
          </p:nvPr>
        </p:nvSpPr>
        <p:spPr/>
        <p:txBody>
          <a:bodyPr lIns="0" tIns="0" rIns="0" bIns="0"/>
          <a:lstStyle>
            <a:lvl1pPr>
              <a:defRPr sz="1150" b="0" i="0">
                <a:solidFill>
                  <a:schemeClr val="tx1"/>
                </a:solidFill>
                <a:latin typeface="Arial"/>
                <a:cs typeface="Arial"/>
              </a:defRPr>
            </a:lvl1pPr>
          </a:lstStyle>
          <a:p>
            <a:pPr marL="12700">
              <a:lnSpc>
                <a:spcPct val="100000"/>
              </a:lnSpc>
            </a:pPr>
            <a:r>
              <a:t>Page</a:t>
            </a:r>
            <a:r>
              <a:rPr spc="15"/>
              <a:t> </a:t>
            </a:r>
            <a:fld id="{81D60167-4931-47E6-BA6A-407CBD079E47}" type="slidenum">
              <a:rPr spc="-50" dirty="0"/>
              <a:t>‹#›</a:t>
            </a:fld>
            <a:endParaRPr spc="-50"/>
          </a:p>
        </p:txBody>
      </p:sp>
    </p:spTree>
    <p:extLst>
      <p:ext uri="{BB962C8B-B14F-4D97-AF65-F5344CB8AC3E}">
        <p14:creationId xmlns:p14="http://schemas.microsoft.com/office/powerpoint/2010/main" val="719660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4/26/24</a:t>
            </a:fld>
            <a:endParaRPr lang="en-US"/>
          </a:p>
        </p:txBody>
      </p:sp>
      <p:sp>
        <p:nvSpPr>
          <p:cNvPr id="6" name="Holder 6"/>
          <p:cNvSpPr>
            <a:spLocks noGrp="1"/>
          </p:cNvSpPr>
          <p:nvPr>
            <p:ph type="sldNum" sz="quarter" idx="7"/>
          </p:nvPr>
        </p:nvSpPr>
        <p:spPr/>
        <p:txBody>
          <a:bodyPr lIns="0" tIns="0" rIns="0" bIns="0"/>
          <a:lstStyle>
            <a:lvl1pPr>
              <a:defRPr sz="1150" b="0" i="0">
                <a:solidFill>
                  <a:schemeClr val="tx1"/>
                </a:solidFill>
                <a:latin typeface="Arial"/>
                <a:cs typeface="Arial"/>
              </a:defRPr>
            </a:lvl1pPr>
          </a:lstStyle>
          <a:p>
            <a:pPr marL="12700">
              <a:lnSpc>
                <a:spcPct val="100000"/>
              </a:lnSpc>
            </a:pPr>
            <a:r>
              <a:t>Page</a:t>
            </a:r>
            <a:r>
              <a:rPr spc="15"/>
              <a:t> </a:t>
            </a:r>
            <a:fld id="{81D60167-4931-47E6-BA6A-407CBD079E47}" type="slidenum">
              <a:rPr spc="-50" dirty="0"/>
              <a:t>‹#›</a:t>
            </a:fld>
            <a:endParaRPr spc="-50"/>
          </a:p>
        </p:txBody>
      </p:sp>
    </p:spTree>
    <p:extLst>
      <p:ext uri="{BB962C8B-B14F-4D97-AF65-F5344CB8AC3E}">
        <p14:creationId xmlns:p14="http://schemas.microsoft.com/office/powerpoint/2010/main" val="2802392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9A460E-A5D4-544B-8FD9-B68E8B0850AF}" type="datetimeFigureOut">
              <a:rPr lang="en-US" smtClean="0"/>
              <a:t>4/26/24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F5842-A516-C747-982C-114AD908B7B5}" type="slidenum">
              <a:rPr lang="en-US" smtClean="0"/>
              <a:t>‹#›</a:t>
            </a:fld>
            <a:endParaRPr lang="en-US"/>
          </a:p>
        </p:txBody>
      </p:sp>
    </p:spTree>
    <p:extLst>
      <p:ext uri="{BB962C8B-B14F-4D97-AF65-F5344CB8AC3E}">
        <p14:creationId xmlns:p14="http://schemas.microsoft.com/office/powerpoint/2010/main" val="389779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9A460E-A5D4-544B-8FD9-B68E8B0850AF}" type="datetimeFigureOut">
              <a:rPr lang="en-US" smtClean="0"/>
              <a:t>4/26/24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F5842-A516-C747-982C-114AD908B7B5}" type="slidenum">
              <a:rPr lang="en-US" smtClean="0"/>
              <a:t>‹#›</a:t>
            </a:fld>
            <a:endParaRPr lang="en-US"/>
          </a:p>
        </p:txBody>
      </p:sp>
    </p:spTree>
    <p:extLst>
      <p:ext uri="{BB962C8B-B14F-4D97-AF65-F5344CB8AC3E}">
        <p14:creationId xmlns:p14="http://schemas.microsoft.com/office/powerpoint/2010/main" val="4103637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9A460E-A5D4-544B-8FD9-B68E8B0850AF}" type="datetimeFigureOut">
              <a:rPr lang="en-US" smtClean="0"/>
              <a:t>4/26/24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BF5842-A516-C747-982C-114AD908B7B5}" type="slidenum">
              <a:rPr lang="en-US" smtClean="0"/>
              <a:t>‹#›</a:t>
            </a:fld>
            <a:endParaRPr lang="en-US"/>
          </a:p>
        </p:txBody>
      </p:sp>
    </p:spTree>
    <p:extLst>
      <p:ext uri="{BB962C8B-B14F-4D97-AF65-F5344CB8AC3E}">
        <p14:creationId xmlns:p14="http://schemas.microsoft.com/office/powerpoint/2010/main" val="2970343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9A460E-A5D4-544B-8FD9-B68E8B0850AF}" type="datetimeFigureOut">
              <a:rPr lang="en-US" smtClean="0"/>
              <a:t>4/26/24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BF5842-A516-C747-982C-114AD908B7B5}" type="slidenum">
              <a:rPr lang="en-US" smtClean="0"/>
              <a:t>‹#›</a:t>
            </a:fld>
            <a:endParaRPr lang="en-US"/>
          </a:p>
        </p:txBody>
      </p:sp>
    </p:spTree>
    <p:extLst>
      <p:ext uri="{BB962C8B-B14F-4D97-AF65-F5344CB8AC3E}">
        <p14:creationId xmlns:p14="http://schemas.microsoft.com/office/powerpoint/2010/main" val="414832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9A460E-A5D4-544B-8FD9-B68E8B0850AF}" type="datetimeFigureOut">
              <a:rPr lang="en-US" smtClean="0"/>
              <a:t>4/26/24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BF5842-A516-C747-982C-114AD908B7B5}" type="slidenum">
              <a:rPr lang="en-US" smtClean="0"/>
              <a:t>‹#›</a:t>
            </a:fld>
            <a:endParaRPr lang="en-US"/>
          </a:p>
        </p:txBody>
      </p:sp>
    </p:spTree>
    <p:extLst>
      <p:ext uri="{BB962C8B-B14F-4D97-AF65-F5344CB8AC3E}">
        <p14:creationId xmlns:p14="http://schemas.microsoft.com/office/powerpoint/2010/main" val="3863785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9A460E-A5D4-544B-8FD9-B68E8B0850AF}" type="datetimeFigureOut">
              <a:rPr lang="en-US" smtClean="0"/>
              <a:t>4/26/24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BF5842-A516-C747-982C-114AD908B7B5}" type="slidenum">
              <a:rPr lang="en-US" smtClean="0"/>
              <a:t>‹#›</a:t>
            </a:fld>
            <a:endParaRPr lang="en-US"/>
          </a:p>
        </p:txBody>
      </p:sp>
    </p:spTree>
    <p:extLst>
      <p:ext uri="{BB962C8B-B14F-4D97-AF65-F5344CB8AC3E}">
        <p14:creationId xmlns:p14="http://schemas.microsoft.com/office/powerpoint/2010/main" val="1467556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9A460E-A5D4-544B-8FD9-B68E8B0850AF}" type="datetimeFigureOut">
              <a:rPr lang="en-US" smtClean="0"/>
              <a:t>4/26/24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BF5842-A516-C747-982C-114AD908B7B5}" type="slidenum">
              <a:rPr lang="en-US" smtClean="0"/>
              <a:t>‹#›</a:t>
            </a:fld>
            <a:endParaRPr lang="en-US"/>
          </a:p>
        </p:txBody>
      </p:sp>
    </p:spTree>
    <p:extLst>
      <p:ext uri="{BB962C8B-B14F-4D97-AF65-F5344CB8AC3E}">
        <p14:creationId xmlns:p14="http://schemas.microsoft.com/office/powerpoint/2010/main" val="3219822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9A460E-A5D4-544B-8FD9-B68E8B0850AF}" type="datetimeFigureOut">
              <a:rPr lang="en-US" smtClean="0"/>
              <a:t>4/26/24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BF5842-A516-C747-982C-114AD908B7B5}" type="slidenum">
              <a:rPr lang="en-US" smtClean="0"/>
              <a:t>‹#›</a:t>
            </a:fld>
            <a:endParaRPr lang="en-US"/>
          </a:p>
        </p:txBody>
      </p:sp>
    </p:spTree>
    <p:extLst>
      <p:ext uri="{BB962C8B-B14F-4D97-AF65-F5344CB8AC3E}">
        <p14:creationId xmlns:p14="http://schemas.microsoft.com/office/powerpoint/2010/main" val="4162643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9A460E-A5D4-544B-8FD9-B68E8B0850AF}" type="datetimeFigureOut">
              <a:rPr lang="en-US" smtClean="0"/>
              <a:t>4/26/24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BF5842-A516-C747-982C-114AD908B7B5}" type="slidenum">
              <a:rPr lang="en-US" smtClean="0"/>
              <a:t>‹#›</a:t>
            </a:fld>
            <a:endParaRPr lang="en-US"/>
          </a:p>
        </p:txBody>
      </p:sp>
    </p:spTree>
    <p:extLst>
      <p:ext uri="{BB962C8B-B14F-4D97-AF65-F5344CB8AC3E}">
        <p14:creationId xmlns:p14="http://schemas.microsoft.com/office/powerpoint/2010/main" val="274588345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04" r:id="rId13"/>
    <p:sldLayoutId id="2147483705" r:id="rId14"/>
    <p:sldLayoutId id="2147483706" r:id="rId15"/>
    <p:sldLayoutId id="2147483710" r:id="rId16"/>
    <p:sldLayoutId id="214748371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20_F80B6128.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https://kromatid.com/" TargetMode="External"/><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tiff"/><Relationship Id="rId5" Type="http://schemas.openxmlformats.org/officeDocument/2006/relationships/image" Target="../media/image18.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hyperlink" Target="https://spinoff.nasa.gov/Spinoff2019/hm_3.html" TargetMode="Externa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png"/><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microsoft.com/office/2018/10/relationships/comments" Target="../comments/modernComment_18FB_301D6E86.xm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microsoft.com/office/2018/10/relationships/comments" Target="../comments/modernComment_113_91DC1F4F.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18/10/relationships/comments" Target="../comments/modernComment_18F4_18BF2509.xml"/><Relationship Id="rId7"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png"/><Relationship Id="rId9"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kromatid.com/contact-us/"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18/10/relationships/comments" Target="../comments/modernComment_18F0_67485558.xml"/><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A6589C8E-806E-1692-C258-DBD676CB5744}"/>
              </a:ext>
            </a:extLst>
          </p:cNvPr>
          <p:cNvPicPr>
            <a:picLocks noChangeAspect="1"/>
          </p:cNvPicPr>
          <p:nvPr/>
        </p:nvPicPr>
        <p:blipFill rotWithShape="1">
          <a:blip r:embed="rId4">
            <a:alphaModFix amt="40000"/>
          </a:blip>
          <a:srcRect t="12382" b="6988"/>
          <a:stretch/>
        </p:blipFill>
        <p:spPr>
          <a:xfrm>
            <a:off x="20" y="1282"/>
            <a:ext cx="12191980" cy="6856718"/>
          </a:xfrm>
          <a:prstGeom prst="rect">
            <a:avLst/>
          </a:prstGeom>
        </p:spPr>
      </p:pic>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5">
            <a:extLst>
              <a:ext uri="{FF2B5EF4-FFF2-40B4-BE49-F238E27FC236}">
                <a16:creationId xmlns:a16="http://schemas.microsoft.com/office/drawing/2014/main" id="{82A5F118-8643-8E19-C3E7-8748F39C49A8}"/>
              </a:ext>
            </a:extLst>
          </p:cNvPr>
          <p:cNvSpPr txBox="1"/>
          <p:nvPr/>
        </p:nvSpPr>
        <p:spPr>
          <a:xfrm>
            <a:off x="6096000" y="2398829"/>
            <a:ext cx="5723163" cy="2056904"/>
          </a:xfrm>
          <a:prstGeom prst="rect">
            <a:avLst/>
          </a:prstGeom>
          <a:solidFill>
            <a:srgbClr val="004469">
              <a:alpha val="92000"/>
            </a:srgbClr>
          </a:solidFill>
          <a:ln w="6350">
            <a:solidFill>
              <a:schemeClr val="tx1"/>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endParaRPr lang="en-US" sz="1600" dirty="0">
              <a:solidFill>
                <a:srgbClr val="FFFFFF"/>
              </a:solidFill>
              <a:latin typeface="Open Sans"/>
              <a:ea typeface="Open Sans"/>
              <a:cs typeface="Open Sans"/>
            </a:endParaRPr>
          </a:p>
          <a:p>
            <a:pPr marL="57150" indent="-285750">
              <a:lnSpc>
                <a:spcPct val="90000"/>
              </a:lnSpc>
              <a:spcAft>
                <a:spcPts val="600"/>
              </a:spcAft>
              <a:buFont typeface="Wingdings" panose="020B0604020202020204" pitchFamily="34" charset="0"/>
              <a:buChar char="§"/>
            </a:pPr>
            <a:r>
              <a:rPr lang="en-US" sz="1600" dirty="0">
                <a:solidFill>
                  <a:srgbClr val="FFFFFF"/>
                </a:solidFill>
                <a:latin typeface="Open Sans"/>
                <a:ea typeface="Open Sans"/>
                <a:cs typeface="Open Sans"/>
              </a:rPr>
              <a:t>KromaTiD Overview</a:t>
            </a:r>
          </a:p>
          <a:p>
            <a:pPr marL="57150" indent="-285750">
              <a:lnSpc>
                <a:spcPct val="90000"/>
              </a:lnSpc>
              <a:spcAft>
                <a:spcPts val="600"/>
              </a:spcAft>
              <a:buFont typeface="Wingdings" panose="020B0604020202020204" pitchFamily="34" charset="0"/>
              <a:buChar char="§"/>
            </a:pPr>
            <a:r>
              <a:rPr lang="en-US" sz="1600" dirty="0">
                <a:solidFill>
                  <a:srgbClr val="FFFFFF"/>
                </a:solidFill>
                <a:latin typeface="Open Sans"/>
                <a:ea typeface="Open Sans"/>
                <a:cs typeface="Open Sans"/>
              </a:rPr>
              <a:t>Cytogenetics Techniques and Contrast with dGH</a:t>
            </a:r>
          </a:p>
          <a:p>
            <a:pPr marL="57150" indent="-285750">
              <a:lnSpc>
                <a:spcPct val="90000"/>
              </a:lnSpc>
              <a:spcAft>
                <a:spcPts val="600"/>
              </a:spcAft>
              <a:buFont typeface="Wingdings" panose="020B0604020202020204" pitchFamily="34" charset="0"/>
              <a:buChar char="§"/>
            </a:pPr>
            <a:r>
              <a:rPr lang="en-US" sz="1600" dirty="0">
                <a:solidFill>
                  <a:srgbClr val="FFFFFF"/>
                </a:solidFill>
                <a:latin typeface="Open Sans"/>
                <a:ea typeface="Open Sans"/>
                <a:cs typeface="Open Sans"/>
              </a:rPr>
              <a:t>Introduction to the dGH Assay Suite</a:t>
            </a:r>
          </a:p>
          <a:p>
            <a:pPr marL="57150" indent="-285750">
              <a:lnSpc>
                <a:spcPct val="90000"/>
              </a:lnSpc>
              <a:spcAft>
                <a:spcPts val="600"/>
              </a:spcAft>
              <a:buFont typeface="Wingdings" panose="020B0604020202020204" pitchFamily="34" charset="0"/>
              <a:buChar char="§"/>
            </a:pPr>
            <a:r>
              <a:rPr lang="en-US" sz="1600" dirty="0">
                <a:solidFill>
                  <a:srgbClr val="FFFFFF"/>
                </a:solidFill>
                <a:latin typeface="Open Sans"/>
                <a:ea typeface="Open Sans"/>
                <a:cs typeface="Open Sans"/>
              </a:rPr>
              <a:t>Hypotheticals: Analysis of Cell, of Sample, of Sample Set</a:t>
            </a:r>
          </a:p>
          <a:p>
            <a:pPr marL="57150" indent="-285750">
              <a:lnSpc>
                <a:spcPct val="90000"/>
              </a:lnSpc>
              <a:spcAft>
                <a:spcPts val="600"/>
              </a:spcAft>
              <a:buFont typeface="Wingdings" panose="020B0604020202020204" pitchFamily="34" charset="0"/>
              <a:buChar char="§"/>
            </a:pPr>
            <a:r>
              <a:rPr lang="en-US" sz="1600" dirty="0">
                <a:solidFill>
                  <a:srgbClr val="FFFFFF"/>
                </a:solidFill>
                <a:latin typeface="Open Sans"/>
                <a:ea typeface="Open Sans"/>
                <a:cs typeface="Open Sans"/>
              </a:rPr>
              <a:t>Value of Orthogonal Data and the Role of dGH</a:t>
            </a:r>
          </a:p>
        </p:txBody>
      </p:sp>
      <p:sp>
        <p:nvSpPr>
          <p:cNvPr id="10" name="TextBox 9">
            <a:extLst>
              <a:ext uri="{FF2B5EF4-FFF2-40B4-BE49-F238E27FC236}">
                <a16:creationId xmlns:a16="http://schemas.microsoft.com/office/drawing/2014/main" id="{95BC5647-98F5-FEFA-8786-25D147E0EF67}"/>
              </a:ext>
            </a:extLst>
          </p:cNvPr>
          <p:cNvSpPr txBox="1"/>
          <p:nvPr/>
        </p:nvSpPr>
        <p:spPr>
          <a:xfrm>
            <a:off x="1002451" y="300903"/>
            <a:ext cx="10187098" cy="968260"/>
          </a:xfrm>
          <a:prstGeom prst="rect">
            <a:avLst/>
          </a:prstGeom>
          <a:noFill/>
          <a:ln w="6350">
            <a:noFill/>
          </a:ln>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gn="ctr">
              <a:lnSpc>
                <a:spcPct val="90000"/>
              </a:lnSpc>
              <a:spcAft>
                <a:spcPts val="600"/>
              </a:spcAft>
            </a:pPr>
            <a:r>
              <a:rPr lang="en-US" sz="3600" b="1">
                <a:latin typeface="Open Sans" panose="020B0606030504020204" pitchFamily="34" charset="0"/>
                <a:ea typeface="Open Sans" panose="020B0606030504020204" pitchFamily="34" charset="0"/>
                <a:cs typeface="Open Sans" panose="020B0606030504020204" pitchFamily="34" charset="0"/>
              </a:rPr>
              <a:t>Uncovering Structural Variants Missed by Conventional Cytogenetic Techniques</a:t>
            </a:r>
          </a:p>
        </p:txBody>
      </p:sp>
      <p:sp>
        <p:nvSpPr>
          <p:cNvPr id="5" name="TextBox 4">
            <a:extLst>
              <a:ext uri="{FF2B5EF4-FFF2-40B4-BE49-F238E27FC236}">
                <a16:creationId xmlns:a16="http://schemas.microsoft.com/office/drawing/2014/main" id="{21A1A1E8-BD9A-67B3-56CF-23CDDB545125}"/>
              </a:ext>
            </a:extLst>
          </p:cNvPr>
          <p:cNvSpPr txBox="1"/>
          <p:nvPr/>
        </p:nvSpPr>
        <p:spPr>
          <a:xfrm>
            <a:off x="6157821" y="6410784"/>
            <a:ext cx="5903026" cy="263770"/>
          </a:xfrm>
          <a:prstGeom prst="rect">
            <a:avLst/>
          </a:prstGeom>
          <a:solidFill>
            <a:srgbClr val="004469">
              <a:alpha val="76000"/>
            </a:srgbClr>
          </a:solidFill>
          <a:ln w="6350">
            <a:solidFill>
              <a:schemeClr val="tx1"/>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sz="1400">
                <a:solidFill>
                  <a:srgbClr val="FFFFFF"/>
                </a:solidFill>
                <a:latin typeface="Open Sans"/>
                <a:ea typeface="Open Sans"/>
                <a:cs typeface="Open Sans"/>
              </a:rPr>
              <a:t>Presented by Ivan Perez | Technical Applications Scientist, KromaTiD</a:t>
            </a:r>
            <a:endParaRPr lang="en-US" sz="1400">
              <a:ea typeface="Calibri"/>
              <a:cs typeface="Calibri"/>
            </a:endParaRPr>
          </a:p>
          <a:p>
            <a:pPr marL="57150" indent="-285750">
              <a:lnSpc>
                <a:spcPct val="90000"/>
              </a:lnSpc>
              <a:spcAft>
                <a:spcPts val="600"/>
              </a:spcAft>
              <a:buFont typeface="Wingdings" panose="020B0604020202020204" pitchFamily="34" charset="0"/>
              <a:buChar char="q"/>
            </a:pPr>
            <a:endParaRPr lang="en-US" sz="1400">
              <a:solidFill>
                <a:srgbClr val="FFFFFF"/>
              </a:solidFill>
              <a:latin typeface="Open Sans"/>
              <a:ea typeface="Open Sans"/>
              <a:cs typeface="Open Sans"/>
            </a:endParaRPr>
          </a:p>
          <a:p>
            <a:pPr indent="-228600">
              <a:lnSpc>
                <a:spcPct val="90000"/>
              </a:lnSpc>
              <a:spcAft>
                <a:spcPts val="600"/>
              </a:spcAft>
              <a:buFont typeface="Arial" panose="020B0604020202020204" pitchFamily="34" charset="0"/>
              <a:buChar char="•"/>
            </a:pPr>
            <a:endParaRPr lang="en-US" sz="1400">
              <a:solidFill>
                <a:srgbClr val="FFFFFF"/>
              </a:solidFill>
              <a:ea typeface="Calibri"/>
              <a:cs typeface="Calibri"/>
            </a:endParaRPr>
          </a:p>
          <a:p>
            <a:pPr indent="-228600">
              <a:lnSpc>
                <a:spcPct val="90000"/>
              </a:lnSpc>
              <a:spcAft>
                <a:spcPts val="600"/>
              </a:spcAft>
              <a:buFont typeface="Arial" panose="020B0604020202020204" pitchFamily="34" charset="0"/>
              <a:buChar char="•"/>
            </a:pPr>
            <a:endParaRPr lang="en-US" sz="1400">
              <a:solidFill>
                <a:srgbClr val="FFFFFF"/>
              </a:solidFill>
            </a:endParaRPr>
          </a:p>
        </p:txBody>
      </p:sp>
      <p:pic>
        <p:nvPicPr>
          <p:cNvPr id="7" name="Picture 6" descr="A person in a lab coat&#10;&#10;Description automatically generated">
            <a:extLst>
              <a:ext uri="{FF2B5EF4-FFF2-40B4-BE49-F238E27FC236}">
                <a16:creationId xmlns:a16="http://schemas.microsoft.com/office/drawing/2014/main" id="{54D68A9C-D8F0-1B7C-2F1C-B883CDA4BF2E}"/>
              </a:ext>
            </a:extLst>
          </p:cNvPr>
          <p:cNvPicPr>
            <a:picLocks noChangeAspect="1"/>
          </p:cNvPicPr>
          <p:nvPr/>
        </p:nvPicPr>
        <p:blipFill>
          <a:blip r:embed="rId5"/>
          <a:stretch>
            <a:fillRect/>
          </a:stretch>
        </p:blipFill>
        <p:spPr>
          <a:xfrm>
            <a:off x="471437" y="2398829"/>
            <a:ext cx="2600134" cy="26113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descr="A black background with blue and white text&#10;&#10;Description automatically generated">
            <a:extLst>
              <a:ext uri="{FF2B5EF4-FFF2-40B4-BE49-F238E27FC236}">
                <a16:creationId xmlns:a16="http://schemas.microsoft.com/office/drawing/2014/main" id="{C70C2D4C-F2E6-D33C-92DA-5A5BEF2E6511}"/>
              </a:ext>
            </a:extLst>
          </p:cNvPr>
          <p:cNvPicPr>
            <a:picLocks noChangeAspect="1"/>
          </p:cNvPicPr>
          <p:nvPr/>
        </p:nvPicPr>
        <p:blipFill>
          <a:blip r:embed="rId6"/>
          <a:stretch>
            <a:fillRect/>
          </a:stretch>
        </p:blipFill>
        <p:spPr>
          <a:xfrm>
            <a:off x="177253" y="5351018"/>
            <a:ext cx="1816100" cy="825500"/>
          </a:xfrm>
          <a:prstGeom prst="rect">
            <a:avLst/>
          </a:prstGeom>
        </p:spPr>
      </p:pic>
    </p:spTree>
    <p:extLst>
      <p:ext uri="{BB962C8B-B14F-4D97-AF65-F5344CB8AC3E}">
        <p14:creationId xmlns:p14="http://schemas.microsoft.com/office/powerpoint/2010/main" val="4161495336"/>
      </p:ext>
    </p:extLst>
  </p:cSld>
  <p:clrMapOvr>
    <a:masterClrMapping/>
  </p:clrMapOvr>
  <mc:AlternateContent xmlns:mc="http://schemas.openxmlformats.org/markup-compatibility/2006">
    <mc:Choice xmlns:p14="http://schemas.microsoft.com/office/powerpoint/2010/main" Requires="p14">
      <p:transition spd="slow" p14:dur="2000" advTm="18532"/>
    </mc:Choice>
    <mc:Fallback>
      <p:transition spd="slow" advTm="18532"/>
    </mc:Fallback>
  </mc:AlternateContent>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1BF7E16-C429-1B6A-E774-F569E9A7B6B9}"/>
              </a:ext>
            </a:extLst>
          </p:cNvPr>
          <p:cNvSpPr/>
          <p:nvPr/>
        </p:nvSpPr>
        <p:spPr>
          <a:xfrm>
            <a:off x="0" y="6366306"/>
            <a:ext cx="12192000" cy="491694"/>
          </a:xfrm>
          <a:prstGeom prst="rect">
            <a:avLst/>
          </a:prstGeom>
          <a:solidFill>
            <a:srgbClr val="0046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5C92D8EB-8C46-433A-9018-E6E45713E362}"/>
              </a:ext>
            </a:extLst>
          </p:cNvPr>
          <p:cNvSpPr/>
          <p:nvPr/>
        </p:nvSpPr>
        <p:spPr>
          <a:xfrm>
            <a:off x="0" y="6169688"/>
            <a:ext cx="12192000" cy="196618"/>
          </a:xfrm>
          <a:prstGeom prst="rect">
            <a:avLst/>
          </a:prstGeom>
          <a:solidFill>
            <a:srgbClr val="8BAD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8512C0EE-25A8-3D3D-2109-544505664202}"/>
              </a:ext>
            </a:extLst>
          </p:cNvPr>
          <p:cNvSpPr txBox="1"/>
          <p:nvPr/>
        </p:nvSpPr>
        <p:spPr>
          <a:xfrm>
            <a:off x="4340888" y="6489043"/>
            <a:ext cx="3510224"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30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www.kromatid.com</a:t>
            </a:r>
            <a:endParaRPr kumimoji="0" lang="en-US" sz="1000" b="1" i="0" u="none" strike="noStrike" kern="1200" cap="none" spc="30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Logo&#10;&#10;Description automatically generated">
            <a:extLst>
              <a:ext uri="{FF2B5EF4-FFF2-40B4-BE49-F238E27FC236}">
                <a16:creationId xmlns:a16="http://schemas.microsoft.com/office/drawing/2014/main" id="{60D2D0FE-7B35-835D-BFD7-740216AB51D7}"/>
              </a:ext>
            </a:extLst>
          </p:cNvPr>
          <p:cNvPicPr>
            <a:picLocks noChangeAspect="1"/>
          </p:cNvPicPr>
          <p:nvPr/>
        </p:nvPicPr>
        <p:blipFill>
          <a:blip r:embed="rId4"/>
          <a:stretch>
            <a:fillRect/>
          </a:stretch>
        </p:blipFill>
        <p:spPr>
          <a:xfrm>
            <a:off x="175204" y="5633793"/>
            <a:ext cx="1816100" cy="825500"/>
          </a:xfrm>
          <a:prstGeom prst="rect">
            <a:avLst/>
          </a:prstGeom>
        </p:spPr>
      </p:pic>
      <p:pic>
        <p:nvPicPr>
          <p:cNvPr id="5" name="Picture 4">
            <a:extLst>
              <a:ext uri="{FF2B5EF4-FFF2-40B4-BE49-F238E27FC236}">
                <a16:creationId xmlns:a16="http://schemas.microsoft.com/office/drawing/2014/main" id="{876F4FB3-E255-13E4-F3B7-8E489CA76FDC}"/>
              </a:ext>
            </a:extLst>
          </p:cNvPr>
          <p:cNvPicPr>
            <a:picLocks noChangeAspect="1"/>
          </p:cNvPicPr>
          <p:nvPr/>
        </p:nvPicPr>
        <p:blipFill>
          <a:blip r:embed="rId5"/>
          <a:stretch>
            <a:fillRect/>
          </a:stretch>
        </p:blipFill>
        <p:spPr>
          <a:xfrm>
            <a:off x="678692" y="1864898"/>
            <a:ext cx="6716021" cy="3323165"/>
          </a:xfrm>
          <a:prstGeom prst="rect">
            <a:avLst/>
          </a:prstGeom>
          <a:ln w="3175">
            <a:solidFill>
              <a:schemeClr val="bg1">
                <a:lumMod val="75000"/>
              </a:schemeClr>
            </a:solidFill>
          </a:ln>
        </p:spPr>
      </p:pic>
      <p:sp>
        <p:nvSpPr>
          <p:cNvPr id="10" name="TextBox 9">
            <a:extLst>
              <a:ext uri="{FF2B5EF4-FFF2-40B4-BE49-F238E27FC236}">
                <a16:creationId xmlns:a16="http://schemas.microsoft.com/office/drawing/2014/main" id="{8D952D97-4EEE-E889-132D-52B8103AF663}"/>
              </a:ext>
            </a:extLst>
          </p:cNvPr>
          <p:cNvSpPr txBox="1"/>
          <p:nvPr/>
        </p:nvSpPr>
        <p:spPr>
          <a:xfrm>
            <a:off x="0" y="27433"/>
            <a:ext cx="12192000" cy="825500"/>
          </a:xfrm>
          <a:prstGeom prst="rect">
            <a:avLst/>
          </a:prstGeom>
          <a:solidFill>
            <a:srgbClr val="004469"/>
          </a:solidFill>
          <a:ln w="6350">
            <a:solidFill>
              <a:srgbClr val="004469"/>
            </a:solidFill>
          </a:ln>
        </p:spPr>
        <p:txBody>
          <a:bodyPr rot="0" spcFirstLastPara="0" vertOverflow="overflow" horzOverflow="overflow" vert="horz" lIns="91440" tIns="45720" rIns="91440" bIns="45720" numCol="1" spcCol="0" rtlCol="0" fromWordArt="0" anchor="b" anchorCtr="0" forceAA="0" compatLnSpc="1">
            <a:prstTxWarp prst="textNoShape">
              <a:avLst/>
            </a:prstTxWarp>
            <a:noAutofit/>
          </a:bodyPr>
          <a:lstStyle/>
          <a:p>
            <a:pPr>
              <a:lnSpc>
                <a:spcPct val="90000"/>
              </a:lnSpc>
              <a:spcAft>
                <a:spcPts val="600"/>
              </a:spcAft>
            </a:pPr>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90000"/>
              </a:lnSpc>
              <a:spcAft>
                <a:spcPts val="600"/>
              </a:spcAft>
            </a:pPr>
            <a:endParaRPr lang="en-US" sz="24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a:lnSpc>
                <a:spcPct val="90000"/>
              </a:lnSpc>
              <a:spcAft>
                <a:spcPts val="600"/>
              </a:spcAft>
            </a:pPr>
            <a:r>
              <a:rPr lang="en-US"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Inversions and dGH</a:t>
            </a:r>
          </a:p>
        </p:txBody>
      </p:sp>
      <p:pic>
        <p:nvPicPr>
          <p:cNvPr id="11" name="Picture 10" descr="A screenshot of a computer screen&#10;&#10;Description automatically generated">
            <a:extLst>
              <a:ext uri="{FF2B5EF4-FFF2-40B4-BE49-F238E27FC236}">
                <a16:creationId xmlns:a16="http://schemas.microsoft.com/office/drawing/2014/main" id="{8D3A7E1C-39CB-6962-516C-89BFBAFDAA0E}"/>
              </a:ext>
            </a:extLst>
          </p:cNvPr>
          <p:cNvPicPr>
            <a:picLocks noChangeAspect="1"/>
          </p:cNvPicPr>
          <p:nvPr/>
        </p:nvPicPr>
        <p:blipFill rotWithShape="1">
          <a:blip r:embed="rId6">
            <a:extLst>
              <a:ext uri="{28A0092B-C50C-407E-A947-70E740481C1C}">
                <a14:useLocalDpi xmlns:a14="http://schemas.microsoft.com/office/drawing/2010/main" val="0"/>
              </a:ext>
            </a:extLst>
          </a:blip>
          <a:srcRect l="31606" t="5769" r="64763" b="82984"/>
          <a:stretch/>
        </p:blipFill>
        <p:spPr>
          <a:xfrm>
            <a:off x="8357532" y="2168049"/>
            <a:ext cx="1297725" cy="2911048"/>
          </a:xfrm>
          <a:prstGeom prst="rect">
            <a:avLst/>
          </a:prstGeom>
        </p:spPr>
      </p:pic>
      <p:pic>
        <p:nvPicPr>
          <p:cNvPr id="13" name="Picture 12">
            <a:extLst>
              <a:ext uri="{FF2B5EF4-FFF2-40B4-BE49-F238E27FC236}">
                <a16:creationId xmlns:a16="http://schemas.microsoft.com/office/drawing/2014/main" id="{000DB13B-CD08-41D3-5E82-B0694370A720}"/>
              </a:ext>
            </a:extLst>
          </p:cNvPr>
          <p:cNvPicPr>
            <a:picLocks noChangeAspect="1"/>
          </p:cNvPicPr>
          <p:nvPr/>
        </p:nvPicPr>
        <p:blipFill rotWithShape="1">
          <a:blip r:embed="rId7"/>
          <a:srcRect l="31270" t="35172" r="63645" b="48507"/>
          <a:stretch/>
        </p:blipFill>
        <p:spPr>
          <a:xfrm flipH="1">
            <a:off x="9869715" y="2276036"/>
            <a:ext cx="1643593" cy="2911047"/>
          </a:xfrm>
          <a:prstGeom prst="rect">
            <a:avLst/>
          </a:prstGeom>
        </p:spPr>
      </p:pic>
      <p:sp>
        <p:nvSpPr>
          <p:cNvPr id="23" name="TextBox 22">
            <a:extLst>
              <a:ext uri="{FF2B5EF4-FFF2-40B4-BE49-F238E27FC236}">
                <a16:creationId xmlns:a16="http://schemas.microsoft.com/office/drawing/2014/main" id="{42C2BE15-8EF1-82D3-67C9-4329779B5CA9}"/>
              </a:ext>
            </a:extLst>
          </p:cNvPr>
          <p:cNvSpPr txBox="1"/>
          <p:nvPr/>
        </p:nvSpPr>
        <p:spPr>
          <a:xfrm>
            <a:off x="8708230" y="5194929"/>
            <a:ext cx="751583" cy="369332"/>
          </a:xfrm>
          <a:prstGeom prst="rect">
            <a:avLst/>
          </a:prstGeom>
          <a:noFill/>
        </p:spPr>
        <p:txBody>
          <a:bodyPr wrap="square" lIns="91440" tIns="45720" rIns="91440" bIns="45720" rtlCol="0" anchor="t">
            <a:spAutoFit/>
          </a:bodyPr>
          <a:lstStyle/>
          <a:p>
            <a:r>
              <a:rPr lang="en-US" b="1" kern="0">
                <a:solidFill>
                  <a:schemeClr val="accent1">
                    <a:lumMod val="40000"/>
                    <a:lumOff val="60000"/>
                  </a:schemeClr>
                </a:solidFill>
                <a:latin typeface="Open Sans"/>
                <a:ea typeface="Open Sans"/>
                <a:cs typeface="Open Sans"/>
              </a:rPr>
              <a:t>FISH</a:t>
            </a:r>
            <a:endParaRPr lang="en-US">
              <a:solidFill>
                <a:schemeClr val="accent1">
                  <a:lumMod val="40000"/>
                  <a:lumOff val="60000"/>
                </a:schemeClr>
              </a:solidFill>
              <a:cs typeface="Calibri"/>
            </a:endParaRPr>
          </a:p>
        </p:txBody>
      </p:sp>
      <p:sp>
        <p:nvSpPr>
          <p:cNvPr id="24" name="TextBox 23">
            <a:extLst>
              <a:ext uri="{FF2B5EF4-FFF2-40B4-BE49-F238E27FC236}">
                <a16:creationId xmlns:a16="http://schemas.microsoft.com/office/drawing/2014/main" id="{FD670760-066D-1E85-3234-BD534D93C0FB}"/>
              </a:ext>
            </a:extLst>
          </p:cNvPr>
          <p:cNvSpPr txBox="1"/>
          <p:nvPr/>
        </p:nvSpPr>
        <p:spPr>
          <a:xfrm>
            <a:off x="10443574" y="5194929"/>
            <a:ext cx="751583" cy="369332"/>
          </a:xfrm>
          <a:prstGeom prst="rect">
            <a:avLst/>
          </a:prstGeom>
          <a:noFill/>
        </p:spPr>
        <p:txBody>
          <a:bodyPr wrap="square" lIns="91440" tIns="45720" rIns="91440" bIns="45720" rtlCol="0" anchor="t">
            <a:spAutoFit/>
          </a:bodyPr>
          <a:lstStyle/>
          <a:p>
            <a:r>
              <a:rPr lang="en-US" b="1" kern="0" dirty="0">
                <a:solidFill>
                  <a:schemeClr val="accent1">
                    <a:lumMod val="40000"/>
                    <a:lumOff val="60000"/>
                  </a:schemeClr>
                </a:solidFill>
                <a:latin typeface="Open Sans"/>
                <a:ea typeface="Open Sans"/>
                <a:cs typeface="Open Sans"/>
              </a:rPr>
              <a:t>dGH</a:t>
            </a:r>
            <a:endParaRPr lang="en-US" dirty="0">
              <a:solidFill>
                <a:schemeClr val="accent1">
                  <a:lumMod val="40000"/>
                  <a:lumOff val="60000"/>
                </a:schemeClr>
              </a:solidFill>
              <a:cs typeface="Calibri"/>
            </a:endParaRPr>
          </a:p>
        </p:txBody>
      </p:sp>
      <p:cxnSp>
        <p:nvCxnSpPr>
          <p:cNvPr id="26" name="Straight Arrow Connector 25">
            <a:extLst>
              <a:ext uri="{FF2B5EF4-FFF2-40B4-BE49-F238E27FC236}">
                <a16:creationId xmlns:a16="http://schemas.microsoft.com/office/drawing/2014/main" id="{D416625A-0D4D-D96B-B249-06BF3627AE4D}"/>
              </a:ext>
            </a:extLst>
          </p:cNvPr>
          <p:cNvCxnSpPr>
            <a:cxnSpLocks/>
          </p:cNvCxnSpPr>
          <p:nvPr/>
        </p:nvCxnSpPr>
        <p:spPr>
          <a:xfrm rot="5400000">
            <a:off x="10795347" y="2292208"/>
            <a:ext cx="301768" cy="25373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2D1DA61-A552-B3B6-7B56-F39AB515B20F}"/>
              </a:ext>
            </a:extLst>
          </p:cNvPr>
          <p:cNvSpPr txBox="1"/>
          <p:nvPr/>
        </p:nvSpPr>
        <p:spPr>
          <a:xfrm>
            <a:off x="9030352" y="1669630"/>
            <a:ext cx="1733160" cy="400110"/>
          </a:xfrm>
          <a:prstGeom prst="rect">
            <a:avLst/>
          </a:prstGeom>
          <a:noFill/>
        </p:spPr>
        <p:txBody>
          <a:bodyPr wrap="square" lIns="91440" tIns="45720" rIns="91440" bIns="45720" rtlCol="0" anchor="t">
            <a:spAutoFit/>
          </a:bodyPr>
          <a:lstStyle/>
          <a:p>
            <a:r>
              <a:rPr lang="en-US" sz="2000" b="1" kern="0">
                <a:solidFill>
                  <a:schemeClr val="accent1">
                    <a:lumMod val="40000"/>
                    <a:lumOff val="60000"/>
                  </a:schemeClr>
                </a:solidFill>
                <a:latin typeface="Open Sans"/>
                <a:ea typeface="Open Sans"/>
                <a:cs typeface="Open Sans"/>
              </a:rPr>
              <a:t>Side-by-Side</a:t>
            </a:r>
            <a:endParaRPr lang="en-US" sz="2000">
              <a:solidFill>
                <a:schemeClr val="accent1">
                  <a:lumMod val="40000"/>
                  <a:lumOff val="60000"/>
                </a:schemeClr>
              </a:solidFill>
              <a:cs typeface="Calibri"/>
            </a:endParaRPr>
          </a:p>
        </p:txBody>
      </p:sp>
    </p:spTree>
    <p:extLst>
      <p:ext uri="{BB962C8B-B14F-4D97-AF65-F5344CB8AC3E}">
        <p14:creationId xmlns:p14="http://schemas.microsoft.com/office/powerpoint/2010/main" val="2827919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0C475ED-B155-43B5-D600-4CB6BC302FFA}"/>
              </a:ext>
            </a:extLst>
          </p:cNvPr>
          <p:cNvSpPr/>
          <p:nvPr/>
        </p:nvSpPr>
        <p:spPr>
          <a:xfrm>
            <a:off x="0" y="6373136"/>
            <a:ext cx="12192000" cy="491694"/>
          </a:xfrm>
          <a:prstGeom prst="rect">
            <a:avLst/>
          </a:prstGeom>
          <a:solidFill>
            <a:srgbClr val="0046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3A07547-4B6D-B3F9-7CFE-E30D66E1800C}"/>
              </a:ext>
            </a:extLst>
          </p:cNvPr>
          <p:cNvSpPr/>
          <p:nvPr/>
        </p:nvSpPr>
        <p:spPr>
          <a:xfrm>
            <a:off x="0" y="6176518"/>
            <a:ext cx="12192000" cy="196618"/>
          </a:xfrm>
          <a:prstGeom prst="rect">
            <a:avLst/>
          </a:prstGeom>
          <a:solidFill>
            <a:srgbClr val="8BAD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93A80E4-71B2-BC47-3127-FC7BB552912E}"/>
              </a:ext>
            </a:extLst>
          </p:cNvPr>
          <p:cNvSpPr txBox="1"/>
          <p:nvPr/>
        </p:nvSpPr>
        <p:spPr>
          <a:xfrm>
            <a:off x="4779666" y="6495873"/>
            <a:ext cx="2632668" cy="246221"/>
          </a:xfrm>
          <a:prstGeom prst="rect">
            <a:avLst/>
          </a:prstGeom>
          <a:noFill/>
        </p:spPr>
        <p:txBody>
          <a:bodyPr wrap="square" rtlCol="0">
            <a:spAutoFit/>
          </a:bodyPr>
          <a:lstStyle/>
          <a:p>
            <a:pPr algn="ctr"/>
            <a:r>
              <a:rPr lang="en-US" sz="1000" spc="300">
                <a:solidFill>
                  <a:schemeClr val="bg1"/>
                </a:solidFill>
                <a:latin typeface="Open Sans" panose="020B0606030504020204" pitchFamily="34" charset="0"/>
                <a:ea typeface="Open Sans" panose="020B0606030504020204" pitchFamily="34" charset="0"/>
                <a:cs typeface="Open Sans" panose="020B0606030504020204" pitchFamily="34" charset="0"/>
              </a:rPr>
              <a:t>www.kromatid.com</a:t>
            </a:r>
          </a:p>
        </p:txBody>
      </p:sp>
      <p:pic>
        <p:nvPicPr>
          <p:cNvPr id="15" name="Picture 14">
            <a:extLst>
              <a:ext uri="{FF2B5EF4-FFF2-40B4-BE49-F238E27FC236}">
                <a16:creationId xmlns:a16="http://schemas.microsoft.com/office/drawing/2014/main" id="{18BCF73A-5ED3-2F51-2E81-D9E4DE3C6A71}"/>
              </a:ext>
            </a:extLst>
          </p:cNvPr>
          <p:cNvPicPr>
            <a:picLocks noChangeAspect="1"/>
          </p:cNvPicPr>
          <p:nvPr/>
        </p:nvPicPr>
        <p:blipFill>
          <a:blip r:embed="rId3"/>
          <a:stretch>
            <a:fillRect/>
          </a:stretch>
        </p:blipFill>
        <p:spPr>
          <a:xfrm>
            <a:off x="177253" y="5351018"/>
            <a:ext cx="1816100" cy="825500"/>
          </a:xfrm>
          <a:prstGeom prst="rect">
            <a:avLst/>
          </a:prstGeom>
        </p:spPr>
      </p:pic>
      <p:sp>
        <p:nvSpPr>
          <p:cNvPr id="77" name="TextBox 76">
            <a:extLst>
              <a:ext uri="{FF2B5EF4-FFF2-40B4-BE49-F238E27FC236}">
                <a16:creationId xmlns:a16="http://schemas.microsoft.com/office/drawing/2014/main" id="{6E53236A-E7E7-6495-5A0A-80BBF1A5AA5D}"/>
              </a:ext>
            </a:extLst>
          </p:cNvPr>
          <p:cNvSpPr txBox="1"/>
          <p:nvPr/>
        </p:nvSpPr>
        <p:spPr>
          <a:xfrm>
            <a:off x="1810945" y="4462640"/>
            <a:ext cx="831703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a:solidFill>
                  <a:srgbClr val="004669"/>
                </a:solidFill>
                <a:latin typeface="Open Sans" panose="020B0606030504020204" pitchFamily="34" charset="0"/>
                <a:ea typeface="Open Sans" panose="020B0606030504020204" pitchFamily="34" charset="0"/>
                <a:cs typeface="Open Sans" panose="020B0606030504020204" pitchFamily="34" charset="0"/>
              </a:rPr>
              <a:t>Selected sequences are synthesized, amplified and fluorescently labeled.</a:t>
            </a:r>
          </a:p>
          <a:p>
            <a:endParaRPr lang="en-US">
              <a:solidFill>
                <a:srgbClr val="004669"/>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a:solidFill>
                  <a:srgbClr val="004669"/>
                </a:solidFill>
                <a:latin typeface="Open Sans" panose="020B0606030504020204" pitchFamily="34" charset="0"/>
                <a:ea typeface="Open Sans" panose="020B0606030504020204" pitchFamily="34" charset="0"/>
                <a:cs typeface="Open Sans" panose="020B0606030504020204" pitchFamily="34" charset="0"/>
              </a:rPr>
              <a:t>QC testing ensures clean probe performance.</a:t>
            </a:r>
          </a:p>
        </p:txBody>
      </p:sp>
      <p:pic>
        <p:nvPicPr>
          <p:cNvPr id="64" name="Picture 63">
            <a:extLst>
              <a:ext uri="{FF2B5EF4-FFF2-40B4-BE49-F238E27FC236}">
                <a16:creationId xmlns:a16="http://schemas.microsoft.com/office/drawing/2014/main" id="{97939C20-A739-C153-B492-0E82C76D8880}"/>
              </a:ext>
            </a:extLst>
          </p:cNvPr>
          <p:cNvPicPr>
            <a:picLocks noChangeAspect="1"/>
          </p:cNvPicPr>
          <p:nvPr/>
        </p:nvPicPr>
        <p:blipFill>
          <a:blip r:embed="rId4"/>
          <a:stretch>
            <a:fillRect/>
          </a:stretch>
        </p:blipFill>
        <p:spPr>
          <a:xfrm>
            <a:off x="1089991" y="1717617"/>
            <a:ext cx="2520847" cy="1911764"/>
          </a:xfrm>
          <a:prstGeom prst="rect">
            <a:avLst/>
          </a:prstGeom>
        </p:spPr>
      </p:pic>
      <p:pic>
        <p:nvPicPr>
          <p:cNvPr id="67" name="Picture 66">
            <a:extLst>
              <a:ext uri="{FF2B5EF4-FFF2-40B4-BE49-F238E27FC236}">
                <a16:creationId xmlns:a16="http://schemas.microsoft.com/office/drawing/2014/main" id="{E7B43810-9AEE-4D4A-8417-B6EB65C60E88}"/>
              </a:ext>
            </a:extLst>
          </p:cNvPr>
          <p:cNvPicPr>
            <a:picLocks noChangeAspect="1"/>
          </p:cNvPicPr>
          <p:nvPr/>
        </p:nvPicPr>
        <p:blipFill>
          <a:blip r:embed="rId5"/>
          <a:stretch>
            <a:fillRect/>
          </a:stretch>
        </p:blipFill>
        <p:spPr>
          <a:xfrm>
            <a:off x="5437338" y="1725889"/>
            <a:ext cx="5857311" cy="1847850"/>
          </a:xfrm>
          <a:prstGeom prst="rect">
            <a:avLst/>
          </a:prstGeom>
        </p:spPr>
      </p:pic>
      <p:sp>
        <p:nvSpPr>
          <p:cNvPr id="68" name="Arrow: Right 67">
            <a:extLst>
              <a:ext uri="{FF2B5EF4-FFF2-40B4-BE49-F238E27FC236}">
                <a16:creationId xmlns:a16="http://schemas.microsoft.com/office/drawing/2014/main" id="{3C4288FF-AC39-2704-267D-8B2FE6D7002A}"/>
              </a:ext>
            </a:extLst>
          </p:cNvPr>
          <p:cNvSpPr/>
          <p:nvPr/>
        </p:nvSpPr>
        <p:spPr>
          <a:xfrm>
            <a:off x="3819420" y="2321055"/>
            <a:ext cx="1415480" cy="67655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69" name="TextBox 68">
            <a:extLst>
              <a:ext uri="{FF2B5EF4-FFF2-40B4-BE49-F238E27FC236}">
                <a16:creationId xmlns:a16="http://schemas.microsoft.com/office/drawing/2014/main" id="{4E5F5741-F72F-96BE-39E8-5D4D16374AFF}"/>
              </a:ext>
            </a:extLst>
          </p:cNvPr>
          <p:cNvSpPr txBox="1"/>
          <p:nvPr/>
        </p:nvSpPr>
        <p:spPr>
          <a:xfrm>
            <a:off x="1456515" y="3646026"/>
            <a:ext cx="1792942" cy="369332"/>
          </a:xfrm>
          <a:prstGeom prst="rect">
            <a:avLst/>
          </a:prstGeom>
          <a:noFill/>
        </p:spPr>
        <p:txBody>
          <a:bodyPr wrap="square" rtlCol="0">
            <a:spAutoFit/>
          </a:bodyPr>
          <a:lstStyle/>
          <a:p>
            <a:r>
              <a:rPr lang="en-US">
                <a:solidFill>
                  <a:srgbClr val="004669"/>
                </a:solidFill>
                <a:latin typeface="Open Sans" panose="020B0606030504020204" pitchFamily="34" charset="0"/>
                <a:ea typeface="Open Sans" panose="020B0606030504020204" pitchFamily="34" charset="0"/>
                <a:cs typeface="Open Sans" panose="020B0606030504020204" pitchFamily="34" charset="0"/>
              </a:rPr>
              <a:t>In Silico Design</a:t>
            </a:r>
          </a:p>
        </p:txBody>
      </p:sp>
      <p:sp>
        <p:nvSpPr>
          <p:cNvPr id="70" name="TextBox 69">
            <a:extLst>
              <a:ext uri="{FF2B5EF4-FFF2-40B4-BE49-F238E27FC236}">
                <a16:creationId xmlns:a16="http://schemas.microsoft.com/office/drawing/2014/main" id="{36E54AB2-6FD1-DA9C-6B57-5B4550684955}"/>
              </a:ext>
            </a:extLst>
          </p:cNvPr>
          <p:cNvSpPr txBox="1"/>
          <p:nvPr/>
        </p:nvSpPr>
        <p:spPr>
          <a:xfrm>
            <a:off x="6237530" y="3588745"/>
            <a:ext cx="4387400" cy="369332"/>
          </a:xfrm>
          <a:prstGeom prst="rect">
            <a:avLst/>
          </a:prstGeom>
          <a:noFill/>
        </p:spPr>
        <p:txBody>
          <a:bodyPr wrap="square" rtlCol="0">
            <a:spAutoFit/>
          </a:bodyPr>
          <a:lstStyle/>
          <a:p>
            <a:r>
              <a:rPr lang="en-US">
                <a:solidFill>
                  <a:srgbClr val="004669"/>
                </a:solidFill>
                <a:latin typeface="Open Sans" panose="020B0606030504020204" pitchFamily="34" charset="0"/>
                <a:ea typeface="Open Sans" panose="020B0606030504020204" pitchFamily="34" charset="0"/>
                <a:cs typeface="Open Sans" panose="020B0606030504020204" pitchFamily="34" charset="0"/>
              </a:rPr>
              <a:t>Fluorescently Labeled Oligonucleotides</a:t>
            </a:r>
          </a:p>
        </p:txBody>
      </p:sp>
      <p:sp>
        <p:nvSpPr>
          <p:cNvPr id="2" name="TextBox 1">
            <a:extLst>
              <a:ext uri="{FF2B5EF4-FFF2-40B4-BE49-F238E27FC236}">
                <a16:creationId xmlns:a16="http://schemas.microsoft.com/office/drawing/2014/main" id="{33BD8661-6FFB-F6DB-8497-473A524F4EFB}"/>
              </a:ext>
            </a:extLst>
          </p:cNvPr>
          <p:cNvSpPr txBox="1"/>
          <p:nvPr/>
        </p:nvSpPr>
        <p:spPr>
          <a:xfrm>
            <a:off x="0" y="27432"/>
            <a:ext cx="12191999" cy="1027791"/>
          </a:xfrm>
          <a:prstGeom prst="rect">
            <a:avLst/>
          </a:prstGeom>
          <a:solidFill>
            <a:srgbClr val="004469"/>
          </a:solidFill>
          <a:ln w="6350">
            <a:solidFill>
              <a:srgbClr val="004469"/>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endParaRPr lang="en-US" sz="24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90000"/>
              </a:lnSpc>
              <a:spcAft>
                <a:spcPts val="600"/>
              </a:spcAft>
            </a:pPr>
            <a:r>
              <a:rPr lang="en-US" sz="2400">
                <a:solidFill>
                  <a:srgbClr val="FFFFFF"/>
                </a:solidFill>
                <a:latin typeface="Open Sans" panose="020B0606030504020204" pitchFamily="34" charset="0"/>
                <a:ea typeface="Open Sans" panose="020B0606030504020204" pitchFamily="34" charset="0"/>
                <a:cs typeface="Open Sans" panose="020B0606030504020204" pitchFamily="34" charset="0"/>
              </a:rPr>
              <a:t>Manufacturing Process for KromaTiD Probes</a:t>
            </a:r>
          </a:p>
          <a:p>
            <a:pPr indent="-228600">
              <a:lnSpc>
                <a:spcPct val="90000"/>
              </a:lnSpc>
              <a:spcAft>
                <a:spcPts val="600"/>
              </a:spcAft>
              <a:buFont typeface="Arial" panose="020B0604020202020204" pitchFamily="34" charset="0"/>
              <a:buChar char="•"/>
            </a:pPr>
            <a:endParaRPr lang="en-US" sz="240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54242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679FF60-A601-7DB0-8071-05FDDF845D73}"/>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BB722469-835F-1D21-6752-FD80B31A496F}"/>
              </a:ext>
            </a:extLst>
          </p:cNvPr>
          <p:cNvSpPr/>
          <p:nvPr/>
        </p:nvSpPr>
        <p:spPr>
          <a:xfrm>
            <a:off x="0" y="6373136"/>
            <a:ext cx="12192000" cy="491694"/>
          </a:xfrm>
          <a:prstGeom prst="rect">
            <a:avLst/>
          </a:prstGeom>
          <a:solidFill>
            <a:srgbClr val="0046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76A7C38-73D1-AE5D-63A2-7E3BA157BA1C}"/>
              </a:ext>
            </a:extLst>
          </p:cNvPr>
          <p:cNvSpPr/>
          <p:nvPr/>
        </p:nvSpPr>
        <p:spPr>
          <a:xfrm>
            <a:off x="0" y="6176518"/>
            <a:ext cx="12192000" cy="196618"/>
          </a:xfrm>
          <a:prstGeom prst="rect">
            <a:avLst/>
          </a:prstGeom>
          <a:solidFill>
            <a:srgbClr val="8BAD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75CDB5B-BEC9-F24F-DC09-EF43D9C864EF}"/>
              </a:ext>
            </a:extLst>
          </p:cNvPr>
          <p:cNvSpPr txBox="1"/>
          <p:nvPr/>
        </p:nvSpPr>
        <p:spPr>
          <a:xfrm>
            <a:off x="4779666" y="6495873"/>
            <a:ext cx="2632668" cy="246221"/>
          </a:xfrm>
          <a:prstGeom prst="rect">
            <a:avLst/>
          </a:prstGeom>
          <a:noFill/>
        </p:spPr>
        <p:txBody>
          <a:bodyPr wrap="square" rtlCol="0">
            <a:spAutoFit/>
          </a:bodyPr>
          <a:lstStyle/>
          <a:p>
            <a:pPr algn="ctr"/>
            <a:r>
              <a:rPr lang="en-US" sz="1000" spc="300">
                <a:solidFill>
                  <a:schemeClr val="bg1"/>
                </a:solidFill>
                <a:latin typeface="Open Sans" panose="020B0606030504020204" pitchFamily="34" charset="0"/>
                <a:ea typeface="Open Sans" panose="020B0606030504020204" pitchFamily="34" charset="0"/>
                <a:cs typeface="Open Sans" panose="020B0606030504020204" pitchFamily="34" charset="0"/>
              </a:rPr>
              <a:t>www.kromatid.com</a:t>
            </a:r>
          </a:p>
        </p:txBody>
      </p:sp>
      <p:pic>
        <p:nvPicPr>
          <p:cNvPr id="6" name="Picture 5" descr="A black background with blue and white text&#10;&#10;Description automatically generated">
            <a:extLst>
              <a:ext uri="{FF2B5EF4-FFF2-40B4-BE49-F238E27FC236}">
                <a16:creationId xmlns:a16="http://schemas.microsoft.com/office/drawing/2014/main" id="{840AFF7B-AC2F-55B6-15AF-E141A1E6E54D}"/>
              </a:ext>
            </a:extLst>
          </p:cNvPr>
          <p:cNvPicPr>
            <a:picLocks noChangeAspect="1"/>
          </p:cNvPicPr>
          <p:nvPr/>
        </p:nvPicPr>
        <p:blipFill>
          <a:blip r:embed="rId3"/>
          <a:stretch>
            <a:fillRect/>
          </a:stretch>
        </p:blipFill>
        <p:spPr>
          <a:xfrm>
            <a:off x="177253" y="5351018"/>
            <a:ext cx="1816100" cy="825500"/>
          </a:xfrm>
          <a:prstGeom prst="rect">
            <a:avLst/>
          </a:prstGeom>
        </p:spPr>
      </p:pic>
      <p:sp>
        <p:nvSpPr>
          <p:cNvPr id="8" name="TextBox 7">
            <a:extLst>
              <a:ext uri="{FF2B5EF4-FFF2-40B4-BE49-F238E27FC236}">
                <a16:creationId xmlns:a16="http://schemas.microsoft.com/office/drawing/2014/main" id="{74114CE3-B8A3-DA04-8486-3002BA062A0A}"/>
              </a:ext>
            </a:extLst>
          </p:cNvPr>
          <p:cNvSpPr txBox="1"/>
          <p:nvPr/>
        </p:nvSpPr>
        <p:spPr>
          <a:xfrm>
            <a:off x="0" y="27432"/>
            <a:ext cx="12191999" cy="825500"/>
          </a:xfrm>
          <a:prstGeom prst="rect">
            <a:avLst/>
          </a:prstGeom>
          <a:solidFill>
            <a:srgbClr val="004469"/>
          </a:solidFill>
          <a:ln w="6350">
            <a:solidFill>
              <a:srgbClr val="004469"/>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90000"/>
              </a:lnSpc>
              <a:spcAft>
                <a:spcPts val="600"/>
              </a:spcAft>
            </a:pP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dGH Assay Suite: SCREEN, DSCVR, in-Site</a:t>
            </a:r>
          </a:p>
          <a:p>
            <a:pPr>
              <a:lnSpc>
                <a:spcPct val="90000"/>
              </a:lnSpc>
              <a:spcAft>
                <a:spcPts val="600"/>
              </a:spcAft>
            </a:pPr>
            <a:endParaRPr lang="en-US" sz="24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indent="-228600">
              <a:lnSpc>
                <a:spcPct val="90000"/>
              </a:lnSpc>
              <a:spcAft>
                <a:spcPts val="600"/>
              </a:spcAft>
              <a:buFont typeface="Arial" panose="020B0604020202020204" pitchFamily="34" charset="0"/>
              <a:buChar char="•"/>
            </a:pPr>
            <a:endParaRPr lang="en-US" sz="24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indent="-228600">
              <a:lnSpc>
                <a:spcPct val="90000"/>
              </a:lnSpc>
              <a:spcAft>
                <a:spcPts val="600"/>
              </a:spcAft>
              <a:buFont typeface="Arial" panose="020B0604020202020204" pitchFamily="34" charset="0"/>
              <a:buChar char="•"/>
            </a:pPr>
            <a:endParaRPr lang="en-US" sz="24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indent="-228600">
              <a:lnSpc>
                <a:spcPct val="90000"/>
              </a:lnSpc>
              <a:spcAft>
                <a:spcPts val="600"/>
              </a:spcAft>
              <a:buFont typeface="Arial" panose="020B0604020202020204" pitchFamily="34" charset="0"/>
              <a:buChar char="•"/>
            </a:pPr>
            <a:endParaRPr lang="en-US" sz="24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a:extLst>
              <a:ext uri="{FF2B5EF4-FFF2-40B4-BE49-F238E27FC236}">
                <a16:creationId xmlns:a16="http://schemas.microsoft.com/office/drawing/2014/main" id="{7F6B5A22-17D6-0BAF-447E-80FC2DBB64B0}"/>
              </a:ext>
            </a:extLst>
          </p:cNvPr>
          <p:cNvPicPr>
            <a:picLocks noChangeAspect="1"/>
          </p:cNvPicPr>
          <p:nvPr/>
        </p:nvPicPr>
        <p:blipFill>
          <a:blip r:embed="rId4"/>
          <a:stretch>
            <a:fillRect/>
          </a:stretch>
        </p:blipFill>
        <p:spPr>
          <a:xfrm>
            <a:off x="1567689" y="1678433"/>
            <a:ext cx="1933158" cy="2658092"/>
          </a:xfrm>
          <a:prstGeom prst="rect">
            <a:avLst/>
          </a:prstGeom>
        </p:spPr>
      </p:pic>
      <p:pic>
        <p:nvPicPr>
          <p:cNvPr id="16" name="Picture 15">
            <a:extLst>
              <a:ext uri="{FF2B5EF4-FFF2-40B4-BE49-F238E27FC236}">
                <a16:creationId xmlns:a16="http://schemas.microsoft.com/office/drawing/2014/main" id="{7C51131D-BBA8-512D-4C1E-5EB000559B0A}"/>
              </a:ext>
            </a:extLst>
          </p:cNvPr>
          <p:cNvPicPr>
            <a:picLocks noChangeAspect="1"/>
          </p:cNvPicPr>
          <p:nvPr/>
        </p:nvPicPr>
        <p:blipFill>
          <a:blip r:embed="rId5"/>
          <a:stretch>
            <a:fillRect/>
          </a:stretch>
        </p:blipFill>
        <p:spPr>
          <a:xfrm>
            <a:off x="8691151" y="1678432"/>
            <a:ext cx="1933158" cy="2658093"/>
          </a:xfrm>
          <a:prstGeom prst="rect">
            <a:avLst/>
          </a:prstGeom>
        </p:spPr>
      </p:pic>
      <p:sp>
        <p:nvSpPr>
          <p:cNvPr id="17" name="TextBox 16">
            <a:extLst>
              <a:ext uri="{FF2B5EF4-FFF2-40B4-BE49-F238E27FC236}">
                <a16:creationId xmlns:a16="http://schemas.microsoft.com/office/drawing/2014/main" id="{9DC696C9-E87C-70B7-9660-7A84DC64981C}"/>
              </a:ext>
            </a:extLst>
          </p:cNvPr>
          <p:cNvSpPr txBox="1"/>
          <p:nvPr/>
        </p:nvSpPr>
        <p:spPr>
          <a:xfrm>
            <a:off x="1736601" y="4533144"/>
            <a:ext cx="1598648" cy="369332"/>
          </a:xfrm>
          <a:prstGeom prst="rect">
            <a:avLst/>
          </a:prstGeom>
          <a:noFill/>
        </p:spPr>
        <p:txBody>
          <a:bodyPr wrap="square" lIns="91440" tIns="45720" rIns="91440" bIns="45720" rtlCol="0" anchor="t">
            <a:spAutoFit/>
          </a:bodyPr>
          <a:lstStyle/>
          <a:p>
            <a:r>
              <a:rPr lang="en-US" b="1" kern="0" dirty="0">
                <a:solidFill>
                  <a:schemeClr val="accent1">
                    <a:lumMod val="40000"/>
                    <a:lumOff val="60000"/>
                  </a:schemeClr>
                </a:solidFill>
                <a:latin typeface="Open Sans"/>
                <a:ea typeface="Open Sans"/>
                <a:cs typeface="Open Sans"/>
              </a:rPr>
              <a:t>dGH SCREEN</a:t>
            </a:r>
            <a:endParaRPr lang="en-US" dirty="0">
              <a:solidFill>
                <a:schemeClr val="accent1">
                  <a:lumMod val="40000"/>
                  <a:lumOff val="60000"/>
                </a:schemeClr>
              </a:solidFill>
              <a:cs typeface="Calibri"/>
            </a:endParaRPr>
          </a:p>
        </p:txBody>
      </p:sp>
      <p:sp>
        <p:nvSpPr>
          <p:cNvPr id="18" name="TextBox 17">
            <a:extLst>
              <a:ext uri="{FF2B5EF4-FFF2-40B4-BE49-F238E27FC236}">
                <a16:creationId xmlns:a16="http://schemas.microsoft.com/office/drawing/2014/main" id="{9229A592-DE94-AF25-7381-1DBD05144E2F}"/>
              </a:ext>
            </a:extLst>
          </p:cNvPr>
          <p:cNvSpPr txBox="1"/>
          <p:nvPr/>
        </p:nvSpPr>
        <p:spPr>
          <a:xfrm>
            <a:off x="5355922" y="4533143"/>
            <a:ext cx="1481812" cy="369332"/>
          </a:xfrm>
          <a:prstGeom prst="rect">
            <a:avLst/>
          </a:prstGeom>
          <a:noFill/>
        </p:spPr>
        <p:txBody>
          <a:bodyPr wrap="square" lIns="91440" tIns="45720" rIns="91440" bIns="45720" rtlCol="0" anchor="t">
            <a:spAutoFit/>
          </a:bodyPr>
          <a:lstStyle/>
          <a:p>
            <a:r>
              <a:rPr lang="en-US" b="1" kern="0" dirty="0">
                <a:solidFill>
                  <a:schemeClr val="accent1">
                    <a:lumMod val="40000"/>
                    <a:lumOff val="60000"/>
                  </a:schemeClr>
                </a:solidFill>
                <a:latin typeface="Open Sans"/>
                <a:ea typeface="Open Sans"/>
                <a:cs typeface="Open Sans"/>
              </a:rPr>
              <a:t>dGH DSCVR</a:t>
            </a:r>
            <a:endParaRPr lang="en-US" dirty="0">
              <a:solidFill>
                <a:schemeClr val="accent1">
                  <a:lumMod val="40000"/>
                  <a:lumOff val="60000"/>
                </a:schemeClr>
              </a:solidFill>
              <a:cs typeface="Calibri"/>
            </a:endParaRPr>
          </a:p>
        </p:txBody>
      </p:sp>
      <p:sp>
        <p:nvSpPr>
          <p:cNvPr id="19" name="TextBox 18">
            <a:extLst>
              <a:ext uri="{FF2B5EF4-FFF2-40B4-BE49-F238E27FC236}">
                <a16:creationId xmlns:a16="http://schemas.microsoft.com/office/drawing/2014/main" id="{E3981605-6EC5-4194-5337-3635AC8339D0}"/>
              </a:ext>
            </a:extLst>
          </p:cNvPr>
          <p:cNvSpPr txBox="1"/>
          <p:nvPr/>
        </p:nvSpPr>
        <p:spPr>
          <a:xfrm>
            <a:off x="8916824" y="4533143"/>
            <a:ext cx="1481812" cy="369332"/>
          </a:xfrm>
          <a:prstGeom prst="rect">
            <a:avLst/>
          </a:prstGeom>
          <a:noFill/>
        </p:spPr>
        <p:txBody>
          <a:bodyPr wrap="square" lIns="91440" tIns="45720" rIns="91440" bIns="45720" rtlCol="0" anchor="t">
            <a:spAutoFit/>
          </a:bodyPr>
          <a:lstStyle/>
          <a:p>
            <a:r>
              <a:rPr lang="en-US" b="1" kern="0" dirty="0">
                <a:solidFill>
                  <a:schemeClr val="accent1">
                    <a:lumMod val="40000"/>
                    <a:lumOff val="60000"/>
                  </a:schemeClr>
                </a:solidFill>
                <a:latin typeface="Open Sans"/>
                <a:ea typeface="Open Sans"/>
                <a:cs typeface="Open Sans"/>
              </a:rPr>
              <a:t>dGH in-Site</a:t>
            </a:r>
            <a:endParaRPr lang="en-US" dirty="0">
              <a:solidFill>
                <a:schemeClr val="accent1">
                  <a:lumMod val="40000"/>
                  <a:lumOff val="60000"/>
                </a:schemeClr>
              </a:solidFill>
              <a:cs typeface="Calibri"/>
            </a:endParaRPr>
          </a:p>
        </p:txBody>
      </p:sp>
      <p:pic>
        <p:nvPicPr>
          <p:cNvPr id="21" name="Picture 20">
            <a:extLst>
              <a:ext uri="{FF2B5EF4-FFF2-40B4-BE49-F238E27FC236}">
                <a16:creationId xmlns:a16="http://schemas.microsoft.com/office/drawing/2014/main" id="{D5EC242D-D99F-83CF-2314-EE83489456A7}"/>
              </a:ext>
            </a:extLst>
          </p:cNvPr>
          <p:cNvPicPr>
            <a:picLocks noChangeAspect="1"/>
          </p:cNvPicPr>
          <p:nvPr/>
        </p:nvPicPr>
        <p:blipFill>
          <a:blip r:embed="rId6"/>
          <a:stretch>
            <a:fillRect/>
          </a:stretch>
        </p:blipFill>
        <p:spPr>
          <a:xfrm>
            <a:off x="5129420" y="1678432"/>
            <a:ext cx="1933157" cy="2658091"/>
          </a:xfrm>
          <a:prstGeom prst="rect">
            <a:avLst/>
          </a:prstGeom>
        </p:spPr>
      </p:pic>
    </p:spTree>
    <p:extLst>
      <p:ext uri="{BB962C8B-B14F-4D97-AF65-F5344CB8AC3E}">
        <p14:creationId xmlns:p14="http://schemas.microsoft.com/office/powerpoint/2010/main" val="2870727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9FF60-A601-7DB0-8071-05FDDF845D73}"/>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BB722469-835F-1D21-6752-FD80B31A496F}"/>
              </a:ext>
            </a:extLst>
          </p:cNvPr>
          <p:cNvSpPr/>
          <p:nvPr/>
        </p:nvSpPr>
        <p:spPr>
          <a:xfrm>
            <a:off x="0" y="6373136"/>
            <a:ext cx="12192000" cy="491694"/>
          </a:xfrm>
          <a:prstGeom prst="rect">
            <a:avLst/>
          </a:prstGeom>
          <a:solidFill>
            <a:srgbClr val="0046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76A7C38-73D1-AE5D-63A2-7E3BA157BA1C}"/>
              </a:ext>
            </a:extLst>
          </p:cNvPr>
          <p:cNvSpPr/>
          <p:nvPr/>
        </p:nvSpPr>
        <p:spPr>
          <a:xfrm>
            <a:off x="0" y="6176518"/>
            <a:ext cx="12192000" cy="196618"/>
          </a:xfrm>
          <a:prstGeom prst="rect">
            <a:avLst/>
          </a:prstGeom>
          <a:solidFill>
            <a:srgbClr val="8BAD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75CDB5B-BEC9-F24F-DC09-EF43D9C864EF}"/>
              </a:ext>
            </a:extLst>
          </p:cNvPr>
          <p:cNvSpPr txBox="1"/>
          <p:nvPr/>
        </p:nvSpPr>
        <p:spPr>
          <a:xfrm>
            <a:off x="4779666" y="6495873"/>
            <a:ext cx="2632668" cy="246221"/>
          </a:xfrm>
          <a:prstGeom prst="rect">
            <a:avLst/>
          </a:prstGeom>
          <a:noFill/>
        </p:spPr>
        <p:txBody>
          <a:bodyPr wrap="square" rtlCol="0">
            <a:spAutoFit/>
          </a:bodyPr>
          <a:lstStyle/>
          <a:p>
            <a:pPr algn="ctr"/>
            <a:r>
              <a:rPr lang="en-US" sz="1000" spc="300">
                <a:solidFill>
                  <a:schemeClr val="bg1"/>
                </a:solidFill>
                <a:latin typeface="Open Sans" panose="020B0606030504020204" pitchFamily="34" charset="0"/>
                <a:ea typeface="Open Sans" panose="020B0606030504020204" pitchFamily="34" charset="0"/>
                <a:cs typeface="Open Sans" panose="020B0606030504020204" pitchFamily="34" charset="0"/>
              </a:rPr>
              <a:t>www.kromatid.com</a:t>
            </a:r>
          </a:p>
        </p:txBody>
      </p:sp>
      <p:pic>
        <p:nvPicPr>
          <p:cNvPr id="6" name="Picture 5" descr="A black background with blue and white text&#10;&#10;Description automatically generated">
            <a:extLst>
              <a:ext uri="{FF2B5EF4-FFF2-40B4-BE49-F238E27FC236}">
                <a16:creationId xmlns:a16="http://schemas.microsoft.com/office/drawing/2014/main" id="{840AFF7B-AC2F-55B6-15AF-E141A1E6E54D}"/>
              </a:ext>
            </a:extLst>
          </p:cNvPr>
          <p:cNvPicPr>
            <a:picLocks noChangeAspect="1"/>
          </p:cNvPicPr>
          <p:nvPr/>
        </p:nvPicPr>
        <p:blipFill>
          <a:blip r:embed="rId3"/>
          <a:stretch>
            <a:fillRect/>
          </a:stretch>
        </p:blipFill>
        <p:spPr>
          <a:xfrm>
            <a:off x="177253" y="5351018"/>
            <a:ext cx="1816100" cy="825500"/>
          </a:xfrm>
          <a:prstGeom prst="rect">
            <a:avLst/>
          </a:prstGeom>
        </p:spPr>
      </p:pic>
      <p:sp>
        <p:nvSpPr>
          <p:cNvPr id="8" name="TextBox 7">
            <a:extLst>
              <a:ext uri="{FF2B5EF4-FFF2-40B4-BE49-F238E27FC236}">
                <a16:creationId xmlns:a16="http://schemas.microsoft.com/office/drawing/2014/main" id="{74114CE3-B8A3-DA04-8486-3002BA062A0A}"/>
              </a:ext>
            </a:extLst>
          </p:cNvPr>
          <p:cNvSpPr txBox="1"/>
          <p:nvPr/>
        </p:nvSpPr>
        <p:spPr>
          <a:xfrm>
            <a:off x="0" y="27432"/>
            <a:ext cx="12191999" cy="825500"/>
          </a:xfrm>
          <a:prstGeom prst="rect">
            <a:avLst/>
          </a:prstGeom>
          <a:solidFill>
            <a:srgbClr val="004469"/>
          </a:solidFill>
          <a:ln w="6350">
            <a:solidFill>
              <a:srgbClr val="004469"/>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90000"/>
              </a:lnSpc>
              <a:spcAft>
                <a:spcPts val="600"/>
              </a:spcAft>
            </a:pP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dGH SCREEN</a:t>
            </a:r>
          </a:p>
          <a:p>
            <a:pPr>
              <a:lnSpc>
                <a:spcPct val="90000"/>
              </a:lnSpc>
              <a:spcAft>
                <a:spcPts val="600"/>
              </a:spcAft>
            </a:pPr>
            <a:endParaRPr lang="en-US" sz="24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indent="-228600">
              <a:lnSpc>
                <a:spcPct val="90000"/>
              </a:lnSpc>
              <a:spcAft>
                <a:spcPts val="600"/>
              </a:spcAft>
              <a:buFont typeface="Arial" panose="020B0604020202020204" pitchFamily="34" charset="0"/>
              <a:buChar char="•"/>
            </a:pPr>
            <a:endParaRPr lang="en-US" sz="24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indent="-228600">
              <a:lnSpc>
                <a:spcPct val="90000"/>
              </a:lnSpc>
              <a:spcAft>
                <a:spcPts val="600"/>
              </a:spcAft>
              <a:buFont typeface="Arial" panose="020B0604020202020204" pitchFamily="34" charset="0"/>
              <a:buChar char="•"/>
            </a:pPr>
            <a:endParaRPr lang="en-US" sz="24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indent="-228600">
              <a:lnSpc>
                <a:spcPct val="90000"/>
              </a:lnSpc>
              <a:spcAft>
                <a:spcPts val="600"/>
              </a:spcAft>
              <a:buFont typeface="Arial" panose="020B0604020202020204" pitchFamily="34" charset="0"/>
              <a:buChar char="•"/>
            </a:pPr>
            <a:endParaRPr lang="en-US" sz="24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E8DBBE95-6407-DA7F-C007-2A960ACA875C}"/>
              </a:ext>
            </a:extLst>
          </p:cNvPr>
          <p:cNvPicPr>
            <a:picLocks noChangeAspect="1"/>
          </p:cNvPicPr>
          <p:nvPr/>
        </p:nvPicPr>
        <p:blipFill>
          <a:blip r:embed="rId4"/>
          <a:stretch>
            <a:fillRect/>
          </a:stretch>
        </p:blipFill>
        <p:spPr>
          <a:xfrm>
            <a:off x="5542477" y="1339346"/>
            <a:ext cx="5516733" cy="4603316"/>
          </a:xfrm>
          <a:prstGeom prst="rect">
            <a:avLst/>
          </a:prstGeom>
        </p:spPr>
      </p:pic>
      <p:sp>
        <p:nvSpPr>
          <p:cNvPr id="2" name="TextBox 1">
            <a:extLst>
              <a:ext uri="{FF2B5EF4-FFF2-40B4-BE49-F238E27FC236}">
                <a16:creationId xmlns:a16="http://schemas.microsoft.com/office/drawing/2014/main" id="{82D6BE2A-4F89-1448-AD3E-E74B785BA359}"/>
              </a:ext>
            </a:extLst>
          </p:cNvPr>
          <p:cNvSpPr txBox="1"/>
          <p:nvPr/>
        </p:nvSpPr>
        <p:spPr>
          <a:xfrm>
            <a:off x="1244808" y="1673070"/>
            <a:ext cx="3127167" cy="3130793"/>
          </a:xfrm>
          <a:prstGeom prst="rect">
            <a:avLst/>
          </a:prstGeom>
          <a:noFill/>
        </p:spPr>
        <p:txBody>
          <a:bodyPr wrap="square" rtlCol="0">
            <a:spAutoFit/>
          </a:bodyPr>
          <a:lstStyle/>
          <a:p>
            <a:r>
              <a:rPr lang="en-US" sz="1600" b="1" dirty="0">
                <a:solidFill>
                  <a:srgbClr val="004469"/>
                </a:solidFill>
                <a:latin typeface="Open Sans" panose="020B0606030504020204" pitchFamily="34" charset="0"/>
                <a:ea typeface="Open Sans" panose="020B0606030504020204" pitchFamily="34" charset="0"/>
                <a:cs typeface="Open Sans" panose="020B0606030504020204" pitchFamily="34" charset="0"/>
              </a:rPr>
              <a:t>Features of dGH SCREEN:</a:t>
            </a:r>
          </a:p>
          <a:p>
            <a:endParaRPr lang="en-US" sz="1600" b="1" dirty="0">
              <a:solidFill>
                <a:srgbClr val="004469"/>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50000"/>
              </a:lnSpc>
              <a:buFont typeface="Arial" panose="020B0604020202020204" pitchFamily="34" charset="0"/>
              <a:buChar char="•"/>
            </a:pPr>
            <a:r>
              <a:rPr lang="en-US" sz="1600" dirty="0">
                <a:solidFill>
                  <a:srgbClr val="004469"/>
                </a:solidFill>
                <a:latin typeface="Open Sans" panose="020B0606030504020204" pitchFamily="34" charset="0"/>
                <a:ea typeface="Open Sans" panose="020B0606030504020204" pitchFamily="34" charset="0"/>
                <a:cs typeface="Open Sans" panose="020B0606030504020204" pitchFamily="34" charset="0"/>
              </a:rPr>
              <a:t>Whole-genome, unbiased</a:t>
            </a:r>
          </a:p>
          <a:p>
            <a:pPr marL="285750" indent="-285750">
              <a:lnSpc>
                <a:spcPct val="150000"/>
              </a:lnSpc>
              <a:buFont typeface="Arial" panose="020B0604020202020204" pitchFamily="34" charset="0"/>
              <a:buChar char="•"/>
            </a:pPr>
            <a:r>
              <a:rPr lang="en-US" sz="1600" dirty="0">
                <a:solidFill>
                  <a:srgbClr val="004469"/>
                </a:solidFill>
                <a:latin typeface="Open Sans" panose="020B0606030504020204" pitchFamily="34" charset="0"/>
                <a:ea typeface="Open Sans" panose="020B0606030504020204" pitchFamily="34" charset="0"/>
                <a:cs typeface="Open Sans" panose="020B0606030504020204" pitchFamily="34" charset="0"/>
              </a:rPr>
              <a:t>Single-cell</a:t>
            </a:r>
          </a:p>
          <a:p>
            <a:pPr marL="285750" indent="-285750">
              <a:lnSpc>
                <a:spcPct val="150000"/>
              </a:lnSpc>
              <a:buFont typeface="Arial" panose="020B0604020202020204" pitchFamily="34" charset="0"/>
              <a:buChar char="•"/>
            </a:pPr>
            <a:r>
              <a:rPr lang="en-US" sz="1600" dirty="0">
                <a:solidFill>
                  <a:srgbClr val="004469"/>
                </a:solidFill>
                <a:latin typeface="Open Sans" panose="020B0606030504020204" pitchFamily="34" charset="0"/>
                <a:ea typeface="Open Sans" panose="020B0606030504020204" pitchFamily="34" charset="0"/>
                <a:cs typeface="Open Sans" panose="020B0606030504020204" pitchFamily="34" charset="0"/>
              </a:rPr>
              <a:t>Direct visualization</a:t>
            </a:r>
          </a:p>
          <a:p>
            <a:pPr marL="285750" indent="-285750">
              <a:lnSpc>
                <a:spcPct val="150000"/>
              </a:lnSpc>
              <a:buFont typeface="Arial" panose="020B0604020202020204" pitchFamily="34" charset="0"/>
              <a:buChar char="•"/>
            </a:pPr>
            <a:r>
              <a:rPr lang="en-US" sz="1600" dirty="0">
                <a:solidFill>
                  <a:srgbClr val="004469"/>
                </a:solidFill>
                <a:latin typeface="Open Sans" panose="020B0606030504020204" pitchFamily="34" charset="0"/>
                <a:ea typeface="Open Sans" panose="020B0606030504020204" pitchFamily="34" charset="0"/>
                <a:cs typeface="Open Sans" panose="020B0606030504020204" pitchFamily="34" charset="0"/>
              </a:rPr>
              <a:t>Rearrangements detected include small inversions</a:t>
            </a:r>
          </a:p>
          <a:p>
            <a:pPr marL="285750" indent="-285750">
              <a:lnSpc>
                <a:spcPct val="150000"/>
              </a:lnSpc>
              <a:buFont typeface="Arial" panose="020B0604020202020204" pitchFamily="34" charset="0"/>
              <a:buChar char="•"/>
            </a:pPr>
            <a:r>
              <a:rPr lang="en-US" sz="1600" dirty="0">
                <a:solidFill>
                  <a:srgbClr val="004469"/>
                </a:solidFill>
                <a:latin typeface="Open Sans" panose="020B0606030504020204" pitchFamily="34" charset="0"/>
                <a:ea typeface="Open Sans" panose="020B0606030504020204" pitchFamily="34" charset="0"/>
                <a:cs typeface="Open Sans" panose="020B0606030504020204" pitchFamily="34" charset="0"/>
              </a:rPr>
              <a:t>Lower Limit of Detection (LLOD) as low as 10 kb</a:t>
            </a:r>
          </a:p>
        </p:txBody>
      </p:sp>
    </p:spTree>
    <p:extLst>
      <p:ext uri="{BB962C8B-B14F-4D97-AF65-F5344CB8AC3E}">
        <p14:creationId xmlns:p14="http://schemas.microsoft.com/office/powerpoint/2010/main" val="444509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4A38AE-3D78-F082-F9D3-CE1F44BC2C8F}"/>
              </a:ext>
            </a:extLst>
          </p:cNvPr>
          <p:cNvSpPr/>
          <p:nvPr/>
        </p:nvSpPr>
        <p:spPr>
          <a:xfrm>
            <a:off x="0" y="6373136"/>
            <a:ext cx="12192000" cy="491694"/>
          </a:xfrm>
          <a:prstGeom prst="rect">
            <a:avLst/>
          </a:prstGeom>
          <a:solidFill>
            <a:srgbClr val="0046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C9A43BB-F00E-57F5-D2EF-57C0BE108470}"/>
              </a:ext>
            </a:extLst>
          </p:cNvPr>
          <p:cNvSpPr/>
          <p:nvPr/>
        </p:nvSpPr>
        <p:spPr>
          <a:xfrm>
            <a:off x="0" y="6176518"/>
            <a:ext cx="12192000" cy="196618"/>
          </a:xfrm>
          <a:prstGeom prst="rect">
            <a:avLst/>
          </a:prstGeom>
          <a:solidFill>
            <a:srgbClr val="8BAD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2801F6D-681F-E270-6F51-565057438293}"/>
              </a:ext>
            </a:extLst>
          </p:cNvPr>
          <p:cNvSpPr txBox="1"/>
          <p:nvPr/>
        </p:nvSpPr>
        <p:spPr>
          <a:xfrm>
            <a:off x="4779666" y="6495873"/>
            <a:ext cx="2632668" cy="246221"/>
          </a:xfrm>
          <a:prstGeom prst="rect">
            <a:avLst/>
          </a:prstGeom>
          <a:noFill/>
        </p:spPr>
        <p:txBody>
          <a:bodyPr wrap="square" rtlCol="0">
            <a:spAutoFit/>
          </a:bodyPr>
          <a:lstStyle/>
          <a:p>
            <a:pPr algn="ctr"/>
            <a:r>
              <a:rPr lang="en-US" sz="1000" spc="300">
                <a:solidFill>
                  <a:schemeClr val="bg1"/>
                </a:solidFill>
                <a:latin typeface="Open Sans" panose="020B0606030504020204" pitchFamily="34" charset="0"/>
                <a:ea typeface="Open Sans" panose="020B0606030504020204" pitchFamily="34" charset="0"/>
                <a:cs typeface="Open Sans" panose="020B0606030504020204" pitchFamily="34" charset="0"/>
              </a:rPr>
              <a:t>www.kromatid.com</a:t>
            </a:r>
          </a:p>
        </p:txBody>
      </p:sp>
      <p:pic>
        <p:nvPicPr>
          <p:cNvPr id="6" name="Picture 5" descr="A black background with blue and white text&#10;&#10;Description automatically generated">
            <a:extLst>
              <a:ext uri="{FF2B5EF4-FFF2-40B4-BE49-F238E27FC236}">
                <a16:creationId xmlns:a16="http://schemas.microsoft.com/office/drawing/2014/main" id="{5D29AD3C-B6AF-8752-FFA7-72507EE88A97}"/>
              </a:ext>
            </a:extLst>
          </p:cNvPr>
          <p:cNvPicPr>
            <a:picLocks noChangeAspect="1"/>
          </p:cNvPicPr>
          <p:nvPr/>
        </p:nvPicPr>
        <p:blipFill>
          <a:blip r:embed="rId3"/>
          <a:stretch>
            <a:fillRect/>
          </a:stretch>
        </p:blipFill>
        <p:spPr>
          <a:xfrm>
            <a:off x="177253" y="5351018"/>
            <a:ext cx="1816100" cy="825500"/>
          </a:xfrm>
          <a:prstGeom prst="rect">
            <a:avLst/>
          </a:prstGeom>
        </p:spPr>
      </p:pic>
      <p:pic>
        <p:nvPicPr>
          <p:cNvPr id="1030" name="Picture 6" descr="Fluorescent Paints Spot DNA Damage from Radiation, Gene Editing | NASA  Spinoff">
            <a:extLst>
              <a:ext uri="{FF2B5EF4-FFF2-40B4-BE49-F238E27FC236}">
                <a16:creationId xmlns:a16="http://schemas.microsoft.com/office/drawing/2014/main" id="{C41307FC-76E5-AA90-985E-A9E24A518A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5040" y="3200465"/>
            <a:ext cx="5490927" cy="242973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390FDEAE-FFC6-0C53-9FF9-0BF641EFE3C3}"/>
              </a:ext>
            </a:extLst>
          </p:cNvPr>
          <p:cNvSpPr txBox="1"/>
          <p:nvPr/>
        </p:nvSpPr>
        <p:spPr>
          <a:xfrm>
            <a:off x="2135904" y="5417833"/>
            <a:ext cx="3304515" cy="600164"/>
          </a:xfrm>
          <a:prstGeom prst="rect">
            <a:avLst/>
          </a:prstGeom>
          <a:noFill/>
        </p:spPr>
        <p:txBody>
          <a:bodyPr wrap="square" rtlCol="0">
            <a:spAutoFit/>
          </a:bodyPr>
          <a:lstStyle/>
          <a:p>
            <a:r>
              <a:rPr lang="en-US" sz="1100">
                <a:solidFill>
                  <a:srgbClr val="004469"/>
                </a:solidFill>
                <a:latin typeface="Open Sans" panose="020B0606030504020204" pitchFamily="34" charset="0"/>
                <a:ea typeface="Open Sans" panose="020B0606030504020204" pitchFamily="34" charset="0"/>
                <a:cs typeface="Open Sans" panose="020B0606030504020204" pitchFamily="34" charset="0"/>
              </a:rPr>
              <a:t>Fluorescent Paints Spot DNA Damage from Radiation, Gene Editing. (2019). Retrieved from </a:t>
            </a:r>
            <a:r>
              <a:rPr lang="en-US" sz="1100">
                <a:solidFill>
                  <a:srgbClr val="004469"/>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https://spinoff.nasa.gov/Spinoff2019/hm_3.html</a:t>
            </a:r>
            <a:endParaRPr lang="en-US" sz="1100">
              <a:solidFill>
                <a:srgbClr val="004469"/>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1" name="Picture 30">
            <a:extLst>
              <a:ext uri="{FF2B5EF4-FFF2-40B4-BE49-F238E27FC236}">
                <a16:creationId xmlns:a16="http://schemas.microsoft.com/office/drawing/2014/main" id="{1D1BE8E7-501A-257E-8722-862FDEC33122}"/>
              </a:ext>
            </a:extLst>
          </p:cNvPr>
          <p:cNvPicPr>
            <a:picLocks noChangeAspect="1"/>
          </p:cNvPicPr>
          <p:nvPr/>
        </p:nvPicPr>
        <p:blipFill>
          <a:blip r:embed="rId6"/>
          <a:stretch>
            <a:fillRect/>
          </a:stretch>
        </p:blipFill>
        <p:spPr>
          <a:xfrm>
            <a:off x="320883" y="1570821"/>
            <a:ext cx="5448300" cy="3724275"/>
          </a:xfrm>
          <a:prstGeom prst="rect">
            <a:avLst/>
          </a:prstGeom>
        </p:spPr>
      </p:pic>
      <p:sp>
        <p:nvSpPr>
          <p:cNvPr id="33" name="TextBox 32">
            <a:extLst>
              <a:ext uri="{FF2B5EF4-FFF2-40B4-BE49-F238E27FC236}">
                <a16:creationId xmlns:a16="http://schemas.microsoft.com/office/drawing/2014/main" id="{D0DDE96C-818C-B246-26F9-C4DC04E292C6}"/>
              </a:ext>
            </a:extLst>
          </p:cNvPr>
          <p:cNvSpPr txBox="1"/>
          <p:nvPr/>
        </p:nvSpPr>
        <p:spPr>
          <a:xfrm>
            <a:off x="5970494" y="1570821"/>
            <a:ext cx="5760020" cy="1403841"/>
          </a:xfrm>
          <a:prstGeom prst="rect">
            <a:avLst/>
          </a:prstGeom>
          <a:solidFill>
            <a:srgbClr val="004469"/>
          </a:solidFill>
          <a:ln w="6350">
            <a:solidFill>
              <a:schemeClr val="tx1"/>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Bef>
                <a:spcPts val="600"/>
              </a:spcBef>
            </a:pPr>
            <a:r>
              <a:rPr lang="en-US" sz="2000">
                <a:solidFill>
                  <a:schemeClr val="bg1"/>
                </a:solidFill>
                <a:latin typeface="Open Sans"/>
                <a:ea typeface="+mn-lt"/>
                <a:cs typeface="+mn-lt"/>
              </a:rPr>
              <a:t>KromaTiD work with NASA in the “Twins Study”</a:t>
            </a:r>
          </a:p>
          <a:p>
            <a:pPr marL="285750" indent="-285750">
              <a:lnSpc>
                <a:spcPct val="90000"/>
              </a:lnSpc>
              <a:spcBef>
                <a:spcPts val="600"/>
              </a:spcBef>
              <a:buFont typeface="Arial" panose="020B0604020202020204" pitchFamily="34" charset="0"/>
              <a:buChar char="•"/>
            </a:pPr>
            <a:endParaRPr lang="en-US">
              <a:solidFill>
                <a:schemeClr val="bg1"/>
              </a:solidFill>
              <a:latin typeface="Open Sans"/>
              <a:ea typeface="+mn-lt"/>
              <a:cs typeface="+mn-lt"/>
            </a:endParaRPr>
          </a:p>
          <a:p>
            <a:pPr marL="285750" indent="-285750">
              <a:lnSpc>
                <a:spcPct val="90000"/>
              </a:lnSpc>
              <a:spcBef>
                <a:spcPts val="600"/>
              </a:spcBef>
              <a:buFont typeface="Arial" panose="020B0604020202020204" pitchFamily="34" charset="0"/>
              <a:buChar char="•"/>
            </a:pPr>
            <a:r>
              <a:rPr lang="en-US">
                <a:solidFill>
                  <a:schemeClr val="bg1"/>
                </a:solidFill>
                <a:latin typeface="Open Sans"/>
                <a:ea typeface="+mn-lt"/>
                <a:cs typeface="+mn-lt"/>
              </a:rPr>
              <a:t>Assay of DNA damage from radiation in Space.</a:t>
            </a:r>
          </a:p>
          <a:p>
            <a:pPr marL="285750" indent="-285750">
              <a:lnSpc>
                <a:spcPct val="90000"/>
              </a:lnSpc>
              <a:spcBef>
                <a:spcPts val="600"/>
              </a:spcBef>
              <a:buFont typeface="Arial" panose="020B0604020202020204" pitchFamily="34" charset="0"/>
              <a:buChar char="•"/>
            </a:pPr>
            <a:r>
              <a:rPr lang="en-US">
                <a:solidFill>
                  <a:schemeClr val="bg1"/>
                </a:solidFill>
                <a:latin typeface="Open Sans"/>
                <a:ea typeface="+mn-lt"/>
                <a:cs typeface="+mn-lt"/>
              </a:rPr>
              <a:t>KromaTiD continues to work with NASA.</a:t>
            </a:r>
            <a:endParaRPr lang="en-US">
              <a:solidFill>
                <a:srgbClr val="004469"/>
              </a:solidFill>
              <a:ea typeface="+mn-lt"/>
              <a:cs typeface="+mn-lt"/>
            </a:endParaRPr>
          </a:p>
        </p:txBody>
      </p:sp>
      <p:sp>
        <p:nvSpPr>
          <p:cNvPr id="3" name="TextBox 2">
            <a:extLst>
              <a:ext uri="{FF2B5EF4-FFF2-40B4-BE49-F238E27FC236}">
                <a16:creationId xmlns:a16="http://schemas.microsoft.com/office/drawing/2014/main" id="{21EB9FFA-FE2D-532A-0639-2BF0ABC5A107}"/>
              </a:ext>
            </a:extLst>
          </p:cNvPr>
          <p:cNvSpPr txBox="1"/>
          <p:nvPr/>
        </p:nvSpPr>
        <p:spPr>
          <a:xfrm>
            <a:off x="0" y="27432"/>
            <a:ext cx="12191999" cy="1027791"/>
          </a:xfrm>
          <a:prstGeom prst="rect">
            <a:avLst/>
          </a:prstGeom>
          <a:solidFill>
            <a:srgbClr val="004469"/>
          </a:solidFill>
          <a:ln w="6350">
            <a:solidFill>
              <a:srgbClr val="004469"/>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endParaRPr lang="en-US" sz="24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90000"/>
              </a:lnSpc>
              <a:spcAft>
                <a:spcPts val="600"/>
              </a:spcAft>
            </a:pPr>
            <a:r>
              <a:rPr lang="en-US" sz="2400">
                <a:solidFill>
                  <a:schemeClr val="bg1"/>
                </a:solidFill>
                <a:latin typeface="Open Sans" panose="020B0606030504020204" pitchFamily="34" charset="0"/>
                <a:ea typeface="Open Sans" panose="020B0606030504020204" pitchFamily="34" charset="0"/>
                <a:cs typeface="Open Sans" panose="020B0606030504020204" pitchFamily="34" charset="0"/>
              </a:rPr>
              <a:t>Use Case: NASA ”Twin’s Study” HD Chromosome Paints</a:t>
            </a:r>
            <a:endParaRPr lang="en-US" sz="240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indent="-228600">
              <a:lnSpc>
                <a:spcPct val="90000"/>
              </a:lnSpc>
              <a:spcAft>
                <a:spcPts val="600"/>
              </a:spcAft>
              <a:buFont typeface="Arial" panose="020B0604020202020204" pitchFamily="34" charset="0"/>
              <a:buChar char="•"/>
            </a:pPr>
            <a:endParaRPr lang="en-US" sz="240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01462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9FF60-A601-7DB0-8071-05FDDF845D73}"/>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BB722469-835F-1D21-6752-FD80B31A496F}"/>
              </a:ext>
            </a:extLst>
          </p:cNvPr>
          <p:cNvSpPr/>
          <p:nvPr/>
        </p:nvSpPr>
        <p:spPr>
          <a:xfrm>
            <a:off x="0" y="6373136"/>
            <a:ext cx="12192000" cy="491694"/>
          </a:xfrm>
          <a:prstGeom prst="rect">
            <a:avLst/>
          </a:prstGeom>
          <a:solidFill>
            <a:srgbClr val="0046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76A7C38-73D1-AE5D-63A2-7E3BA157BA1C}"/>
              </a:ext>
            </a:extLst>
          </p:cNvPr>
          <p:cNvSpPr/>
          <p:nvPr/>
        </p:nvSpPr>
        <p:spPr>
          <a:xfrm>
            <a:off x="0" y="6176518"/>
            <a:ext cx="12192000" cy="196618"/>
          </a:xfrm>
          <a:prstGeom prst="rect">
            <a:avLst/>
          </a:prstGeom>
          <a:solidFill>
            <a:srgbClr val="8BAD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75CDB5B-BEC9-F24F-DC09-EF43D9C864EF}"/>
              </a:ext>
            </a:extLst>
          </p:cNvPr>
          <p:cNvSpPr txBox="1"/>
          <p:nvPr/>
        </p:nvSpPr>
        <p:spPr>
          <a:xfrm>
            <a:off x="4779666" y="6495873"/>
            <a:ext cx="2632668" cy="246221"/>
          </a:xfrm>
          <a:prstGeom prst="rect">
            <a:avLst/>
          </a:prstGeom>
          <a:noFill/>
        </p:spPr>
        <p:txBody>
          <a:bodyPr wrap="square" rtlCol="0">
            <a:spAutoFit/>
          </a:bodyPr>
          <a:lstStyle/>
          <a:p>
            <a:pPr algn="ctr"/>
            <a:r>
              <a:rPr lang="en-US" sz="1000" spc="300">
                <a:solidFill>
                  <a:schemeClr val="bg1"/>
                </a:solidFill>
                <a:latin typeface="Open Sans" panose="020B0606030504020204" pitchFamily="34" charset="0"/>
                <a:ea typeface="Open Sans" panose="020B0606030504020204" pitchFamily="34" charset="0"/>
                <a:cs typeface="Open Sans" panose="020B0606030504020204" pitchFamily="34" charset="0"/>
              </a:rPr>
              <a:t>www.kromatid.com</a:t>
            </a:r>
          </a:p>
        </p:txBody>
      </p:sp>
      <p:pic>
        <p:nvPicPr>
          <p:cNvPr id="6" name="Picture 5" descr="A black background with blue and white text&#10;&#10;Description automatically generated">
            <a:extLst>
              <a:ext uri="{FF2B5EF4-FFF2-40B4-BE49-F238E27FC236}">
                <a16:creationId xmlns:a16="http://schemas.microsoft.com/office/drawing/2014/main" id="{840AFF7B-AC2F-55B6-15AF-E141A1E6E54D}"/>
              </a:ext>
            </a:extLst>
          </p:cNvPr>
          <p:cNvPicPr>
            <a:picLocks noChangeAspect="1"/>
          </p:cNvPicPr>
          <p:nvPr/>
        </p:nvPicPr>
        <p:blipFill>
          <a:blip r:embed="rId3"/>
          <a:stretch>
            <a:fillRect/>
          </a:stretch>
        </p:blipFill>
        <p:spPr>
          <a:xfrm>
            <a:off x="177253" y="5351018"/>
            <a:ext cx="1816100" cy="825500"/>
          </a:xfrm>
          <a:prstGeom prst="rect">
            <a:avLst/>
          </a:prstGeom>
        </p:spPr>
      </p:pic>
      <p:sp>
        <p:nvSpPr>
          <p:cNvPr id="8" name="TextBox 7">
            <a:extLst>
              <a:ext uri="{FF2B5EF4-FFF2-40B4-BE49-F238E27FC236}">
                <a16:creationId xmlns:a16="http://schemas.microsoft.com/office/drawing/2014/main" id="{74114CE3-B8A3-DA04-8486-3002BA062A0A}"/>
              </a:ext>
            </a:extLst>
          </p:cNvPr>
          <p:cNvSpPr txBox="1"/>
          <p:nvPr/>
        </p:nvSpPr>
        <p:spPr>
          <a:xfrm>
            <a:off x="0" y="27432"/>
            <a:ext cx="12191999" cy="825500"/>
          </a:xfrm>
          <a:prstGeom prst="rect">
            <a:avLst/>
          </a:prstGeom>
          <a:solidFill>
            <a:srgbClr val="004469"/>
          </a:solidFill>
          <a:ln w="6350">
            <a:solidFill>
              <a:srgbClr val="004469"/>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90000"/>
              </a:lnSpc>
              <a:spcAft>
                <a:spcPts val="600"/>
              </a:spcAft>
            </a:pP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dGH DSCVR</a:t>
            </a:r>
          </a:p>
          <a:p>
            <a:pPr>
              <a:lnSpc>
                <a:spcPct val="90000"/>
              </a:lnSpc>
              <a:spcAft>
                <a:spcPts val="600"/>
              </a:spcAft>
            </a:pPr>
            <a:endParaRPr lang="en-US" sz="24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indent="-228600">
              <a:lnSpc>
                <a:spcPct val="90000"/>
              </a:lnSpc>
              <a:spcAft>
                <a:spcPts val="600"/>
              </a:spcAft>
              <a:buFont typeface="Arial" panose="020B0604020202020204" pitchFamily="34" charset="0"/>
              <a:buChar char="•"/>
            </a:pPr>
            <a:endParaRPr lang="en-US" sz="24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indent="-228600">
              <a:lnSpc>
                <a:spcPct val="90000"/>
              </a:lnSpc>
              <a:spcAft>
                <a:spcPts val="600"/>
              </a:spcAft>
              <a:buFont typeface="Arial" panose="020B0604020202020204" pitchFamily="34" charset="0"/>
              <a:buChar char="•"/>
            </a:pPr>
            <a:endParaRPr lang="en-US" sz="24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indent="-228600">
              <a:lnSpc>
                <a:spcPct val="90000"/>
              </a:lnSpc>
              <a:spcAft>
                <a:spcPts val="600"/>
              </a:spcAft>
              <a:buFont typeface="Arial" panose="020B0604020202020204" pitchFamily="34" charset="0"/>
              <a:buChar char="•"/>
            </a:pPr>
            <a:endParaRPr lang="en-US" sz="24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screenshot of a computer screen&#10;&#10;Description automatically generated">
            <a:extLst>
              <a:ext uri="{FF2B5EF4-FFF2-40B4-BE49-F238E27FC236}">
                <a16:creationId xmlns:a16="http://schemas.microsoft.com/office/drawing/2014/main" id="{2F94B8CE-4C75-5A15-1BA9-B3829B2AA285}"/>
              </a:ext>
            </a:extLst>
          </p:cNvPr>
          <p:cNvPicPr>
            <a:picLocks noChangeAspect="1"/>
          </p:cNvPicPr>
          <p:nvPr/>
        </p:nvPicPr>
        <p:blipFill>
          <a:blip r:embed="rId4"/>
          <a:stretch>
            <a:fillRect/>
          </a:stretch>
        </p:blipFill>
        <p:spPr>
          <a:xfrm>
            <a:off x="4244394" y="1315232"/>
            <a:ext cx="7628036" cy="4707699"/>
          </a:xfrm>
          <a:prstGeom prst="rect">
            <a:avLst/>
          </a:prstGeom>
        </p:spPr>
      </p:pic>
      <p:sp>
        <p:nvSpPr>
          <p:cNvPr id="2" name="TextBox 1">
            <a:extLst>
              <a:ext uri="{FF2B5EF4-FFF2-40B4-BE49-F238E27FC236}">
                <a16:creationId xmlns:a16="http://schemas.microsoft.com/office/drawing/2014/main" id="{0084631E-D513-984C-CEFD-FC204282961D}"/>
              </a:ext>
            </a:extLst>
          </p:cNvPr>
          <p:cNvSpPr txBox="1"/>
          <p:nvPr/>
        </p:nvSpPr>
        <p:spPr>
          <a:xfrm>
            <a:off x="797133" y="1673070"/>
            <a:ext cx="3127167" cy="2761462"/>
          </a:xfrm>
          <a:prstGeom prst="rect">
            <a:avLst/>
          </a:prstGeom>
          <a:noFill/>
        </p:spPr>
        <p:txBody>
          <a:bodyPr wrap="square" rtlCol="0">
            <a:spAutoFit/>
          </a:bodyPr>
          <a:lstStyle/>
          <a:p>
            <a:r>
              <a:rPr lang="en-US" sz="1600" b="1" dirty="0">
                <a:solidFill>
                  <a:srgbClr val="004669"/>
                </a:solidFill>
                <a:latin typeface="Open Sans" panose="020B0606030504020204" pitchFamily="34" charset="0"/>
                <a:ea typeface="Open Sans" panose="020B0606030504020204" pitchFamily="34" charset="0"/>
                <a:cs typeface="Open Sans" panose="020B0606030504020204" pitchFamily="34" charset="0"/>
              </a:rPr>
              <a:t>Features of dGH DSCVR:</a:t>
            </a:r>
          </a:p>
          <a:p>
            <a:endParaRPr lang="en-US" sz="1600" b="1" dirty="0">
              <a:solidFill>
                <a:srgbClr val="004669"/>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50000"/>
              </a:lnSpc>
              <a:buFont typeface="Arial" panose="020B0604020202020204" pitchFamily="34" charset="0"/>
              <a:buChar char="•"/>
            </a:pPr>
            <a:r>
              <a:rPr lang="en-US" sz="1600" dirty="0">
                <a:solidFill>
                  <a:srgbClr val="004669"/>
                </a:solidFill>
                <a:latin typeface="Open Sans" panose="020B0606030504020204" pitchFamily="34" charset="0"/>
                <a:ea typeface="Open Sans" panose="020B0606030504020204" pitchFamily="34" charset="0"/>
                <a:cs typeface="Open Sans" panose="020B0606030504020204" pitchFamily="34" charset="0"/>
              </a:rPr>
              <a:t>Unbiased within locus-of-interest</a:t>
            </a:r>
          </a:p>
          <a:p>
            <a:pPr marL="285750" indent="-285750">
              <a:lnSpc>
                <a:spcPct val="150000"/>
              </a:lnSpc>
              <a:buFont typeface="Arial" panose="020B0604020202020204" pitchFamily="34" charset="0"/>
              <a:buChar char="•"/>
            </a:pPr>
            <a:r>
              <a:rPr lang="en-US" sz="1600" dirty="0">
                <a:solidFill>
                  <a:srgbClr val="004669"/>
                </a:solidFill>
                <a:latin typeface="Open Sans" panose="020B0606030504020204" pitchFamily="34" charset="0"/>
                <a:ea typeface="Open Sans" panose="020B0606030504020204" pitchFamily="34" charset="0"/>
                <a:cs typeface="Open Sans" panose="020B0606030504020204" pitchFamily="34" charset="0"/>
              </a:rPr>
              <a:t>Detects all rearrangements affecting that region</a:t>
            </a:r>
          </a:p>
          <a:p>
            <a:pPr marL="285750" indent="-285750">
              <a:lnSpc>
                <a:spcPct val="150000"/>
              </a:lnSpc>
              <a:buFont typeface="Arial" panose="020B0604020202020204" pitchFamily="34" charset="0"/>
              <a:buChar char="•"/>
            </a:pPr>
            <a:r>
              <a:rPr lang="en-US" sz="1600" dirty="0">
                <a:solidFill>
                  <a:srgbClr val="004669"/>
                </a:solidFill>
                <a:latin typeface="Open Sans" panose="020B0606030504020204" pitchFamily="34" charset="0"/>
                <a:ea typeface="Open Sans" panose="020B0606030504020204" pitchFamily="34" charset="0"/>
                <a:cs typeface="Open Sans" panose="020B0606030504020204" pitchFamily="34" charset="0"/>
              </a:rPr>
              <a:t>Bands are one to a few Mb</a:t>
            </a:r>
          </a:p>
          <a:p>
            <a:pPr marL="285750" indent="-285750">
              <a:lnSpc>
                <a:spcPct val="150000"/>
              </a:lnSpc>
              <a:buFont typeface="Arial" panose="020B0604020202020204" pitchFamily="34" charset="0"/>
              <a:buChar char="•"/>
            </a:pPr>
            <a:r>
              <a:rPr lang="en-US" sz="1600" dirty="0">
                <a:solidFill>
                  <a:srgbClr val="004669"/>
                </a:solidFill>
                <a:latin typeface="Open Sans" panose="020B0606030504020204" pitchFamily="34" charset="0"/>
                <a:ea typeface="Open Sans" panose="020B0606030504020204" pitchFamily="34" charset="0"/>
                <a:cs typeface="Open Sans" panose="020B0606030504020204" pitchFamily="34" charset="0"/>
              </a:rPr>
              <a:t>LLOD same as SCREEN</a:t>
            </a:r>
          </a:p>
        </p:txBody>
      </p:sp>
    </p:spTree>
    <p:extLst>
      <p:ext uri="{BB962C8B-B14F-4D97-AF65-F5344CB8AC3E}">
        <p14:creationId xmlns:p14="http://schemas.microsoft.com/office/powerpoint/2010/main" val="3085804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679FF60-A601-7DB0-8071-05FDDF845D73}"/>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BB722469-835F-1D21-6752-FD80B31A496F}"/>
              </a:ext>
            </a:extLst>
          </p:cNvPr>
          <p:cNvSpPr/>
          <p:nvPr/>
        </p:nvSpPr>
        <p:spPr>
          <a:xfrm>
            <a:off x="0" y="6373136"/>
            <a:ext cx="12192000" cy="491694"/>
          </a:xfrm>
          <a:prstGeom prst="rect">
            <a:avLst/>
          </a:prstGeom>
          <a:solidFill>
            <a:srgbClr val="0046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76A7C38-73D1-AE5D-63A2-7E3BA157BA1C}"/>
              </a:ext>
            </a:extLst>
          </p:cNvPr>
          <p:cNvSpPr/>
          <p:nvPr/>
        </p:nvSpPr>
        <p:spPr>
          <a:xfrm>
            <a:off x="0" y="6176518"/>
            <a:ext cx="12192000" cy="196618"/>
          </a:xfrm>
          <a:prstGeom prst="rect">
            <a:avLst/>
          </a:prstGeom>
          <a:solidFill>
            <a:srgbClr val="8BAD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75CDB5B-BEC9-F24F-DC09-EF43D9C864EF}"/>
              </a:ext>
            </a:extLst>
          </p:cNvPr>
          <p:cNvSpPr txBox="1"/>
          <p:nvPr/>
        </p:nvSpPr>
        <p:spPr>
          <a:xfrm>
            <a:off x="4779666" y="6495873"/>
            <a:ext cx="2632668" cy="246221"/>
          </a:xfrm>
          <a:prstGeom prst="rect">
            <a:avLst/>
          </a:prstGeom>
          <a:noFill/>
        </p:spPr>
        <p:txBody>
          <a:bodyPr wrap="square" rtlCol="0">
            <a:spAutoFit/>
          </a:bodyPr>
          <a:lstStyle/>
          <a:p>
            <a:pPr algn="ctr"/>
            <a:r>
              <a:rPr lang="en-US" sz="1000" spc="300">
                <a:solidFill>
                  <a:schemeClr val="bg1"/>
                </a:solidFill>
                <a:latin typeface="Open Sans" panose="020B0606030504020204" pitchFamily="34" charset="0"/>
                <a:ea typeface="Open Sans" panose="020B0606030504020204" pitchFamily="34" charset="0"/>
                <a:cs typeface="Open Sans" panose="020B0606030504020204" pitchFamily="34" charset="0"/>
              </a:rPr>
              <a:t>www.kromatid.com</a:t>
            </a:r>
          </a:p>
        </p:txBody>
      </p:sp>
      <p:pic>
        <p:nvPicPr>
          <p:cNvPr id="6" name="Picture 5" descr="A black background with blue and white text&#10;&#10;Description automatically generated">
            <a:extLst>
              <a:ext uri="{FF2B5EF4-FFF2-40B4-BE49-F238E27FC236}">
                <a16:creationId xmlns:a16="http://schemas.microsoft.com/office/drawing/2014/main" id="{840AFF7B-AC2F-55B6-15AF-E141A1E6E54D}"/>
              </a:ext>
            </a:extLst>
          </p:cNvPr>
          <p:cNvPicPr>
            <a:picLocks noChangeAspect="1"/>
          </p:cNvPicPr>
          <p:nvPr/>
        </p:nvPicPr>
        <p:blipFill>
          <a:blip r:embed="rId3"/>
          <a:stretch>
            <a:fillRect/>
          </a:stretch>
        </p:blipFill>
        <p:spPr>
          <a:xfrm>
            <a:off x="177253" y="5351018"/>
            <a:ext cx="1816100" cy="825500"/>
          </a:xfrm>
          <a:prstGeom prst="rect">
            <a:avLst/>
          </a:prstGeom>
        </p:spPr>
      </p:pic>
      <p:sp>
        <p:nvSpPr>
          <p:cNvPr id="8" name="TextBox 7">
            <a:extLst>
              <a:ext uri="{FF2B5EF4-FFF2-40B4-BE49-F238E27FC236}">
                <a16:creationId xmlns:a16="http://schemas.microsoft.com/office/drawing/2014/main" id="{74114CE3-B8A3-DA04-8486-3002BA062A0A}"/>
              </a:ext>
            </a:extLst>
          </p:cNvPr>
          <p:cNvSpPr txBox="1"/>
          <p:nvPr/>
        </p:nvSpPr>
        <p:spPr>
          <a:xfrm>
            <a:off x="0" y="27432"/>
            <a:ext cx="12191999" cy="825500"/>
          </a:xfrm>
          <a:prstGeom prst="rect">
            <a:avLst/>
          </a:prstGeom>
          <a:solidFill>
            <a:srgbClr val="004469"/>
          </a:solidFill>
          <a:ln w="6350">
            <a:solidFill>
              <a:srgbClr val="004469"/>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90000"/>
              </a:lnSpc>
              <a:spcAft>
                <a:spcPts val="600"/>
              </a:spcAft>
            </a:pP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dGH in-Site</a:t>
            </a:r>
          </a:p>
          <a:p>
            <a:pPr>
              <a:lnSpc>
                <a:spcPct val="90000"/>
              </a:lnSpc>
              <a:spcAft>
                <a:spcPts val="600"/>
              </a:spcAft>
            </a:pPr>
            <a:endParaRPr lang="en-US" sz="24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indent="-228600">
              <a:lnSpc>
                <a:spcPct val="90000"/>
              </a:lnSpc>
              <a:spcAft>
                <a:spcPts val="600"/>
              </a:spcAft>
              <a:buFont typeface="Arial" panose="020B0604020202020204" pitchFamily="34" charset="0"/>
              <a:buChar char="•"/>
            </a:pPr>
            <a:endParaRPr lang="en-US" sz="24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indent="-228600">
              <a:lnSpc>
                <a:spcPct val="90000"/>
              </a:lnSpc>
              <a:spcAft>
                <a:spcPts val="600"/>
              </a:spcAft>
              <a:buFont typeface="Arial" panose="020B0604020202020204" pitchFamily="34" charset="0"/>
              <a:buChar char="•"/>
            </a:pPr>
            <a:endParaRPr lang="en-US" sz="24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indent="-228600">
              <a:lnSpc>
                <a:spcPct val="90000"/>
              </a:lnSpc>
              <a:spcAft>
                <a:spcPts val="600"/>
              </a:spcAft>
              <a:buFont typeface="Arial" panose="020B0604020202020204" pitchFamily="34" charset="0"/>
              <a:buChar char="•"/>
            </a:pPr>
            <a:endParaRPr lang="en-US" sz="24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a:extLst>
              <a:ext uri="{FF2B5EF4-FFF2-40B4-BE49-F238E27FC236}">
                <a16:creationId xmlns:a16="http://schemas.microsoft.com/office/drawing/2014/main" id="{8D4527AC-8FBB-AB06-CF18-7D5830A502C1}"/>
              </a:ext>
            </a:extLst>
          </p:cNvPr>
          <p:cNvPicPr>
            <a:picLocks noChangeAspect="1"/>
          </p:cNvPicPr>
          <p:nvPr/>
        </p:nvPicPr>
        <p:blipFill>
          <a:blip r:embed="rId4"/>
          <a:stretch>
            <a:fillRect/>
          </a:stretch>
        </p:blipFill>
        <p:spPr>
          <a:xfrm rot="5400000">
            <a:off x="945111" y="1073752"/>
            <a:ext cx="3766157" cy="4510085"/>
          </a:xfrm>
          <a:prstGeom prst="rect">
            <a:avLst/>
          </a:prstGeom>
        </p:spPr>
      </p:pic>
      <p:pic>
        <p:nvPicPr>
          <p:cNvPr id="2" name="Picture 1">
            <a:extLst>
              <a:ext uri="{FF2B5EF4-FFF2-40B4-BE49-F238E27FC236}">
                <a16:creationId xmlns:a16="http://schemas.microsoft.com/office/drawing/2014/main" id="{F978737D-6932-BE41-A1E8-4991A61B911A}"/>
              </a:ext>
            </a:extLst>
          </p:cNvPr>
          <p:cNvPicPr>
            <a:picLocks noChangeAspect="1"/>
          </p:cNvPicPr>
          <p:nvPr/>
        </p:nvPicPr>
        <p:blipFill>
          <a:blip r:embed="rId5"/>
          <a:stretch>
            <a:fillRect/>
          </a:stretch>
        </p:blipFill>
        <p:spPr>
          <a:xfrm>
            <a:off x="5596086" y="1222302"/>
            <a:ext cx="4705352" cy="4128716"/>
          </a:xfrm>
          <a:prstGeom prst="rect">
            <a:avLst/>
          </a:prstGeom>
        </p:spPr>
      </p:pic>
      <p:sp>
        <p:nvSpPr>
          <p:cNvPr id="3" name="Rectangle 2">
            <a:extLst>
              <a:ext uri="{FF2B5EF4-FFF2-40B4-BE49-F238E27FC236}">
                <a16:creationId xmlns:a16="http://schemas.microsoft.com/office/drawing/2014/main" id="{A627B2D3-EB7A-9C74-4451-6612A395EDA3}"/>
              </a:ext>
            </a:extLst>
          </p:cNvPr>
          <p:cNvSpPr/>
          <p:nvPr/>
        </p:nvSpPr>
        <p:spPr>
          <a:xfrm>
            <a:off x="6360506" y="1573550"/>
            <a:ext cx="1629322" cy="1658024"/>
          </a:xfrm>
          <a:prstGeom prst="rect">
            <a:avLst/>
          </a:prstGeom>
          <a:no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9D1735E9-E171-5B34-EEE1-D1086FF39584}"/>
              </a:ext>
            </a:extLst>
          </p:cNvPr>
          <p:cNvCxnSpPr>
            <a:cxnSpLocks/>
          </p:cNvCxnSpPr>
          <p:nvPr/>
        </p:nvCxnSpPr>
        <p:spPr>
          <a:xfrm>
            <a:off x="6360506" y="3231574"/>
            <a:ext cx="2277023" cy="283258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7DC39B4-D5C2-3388-6EF1-9FFC6AF1DED2}"/>
              </a:ext>
            </a:extLst>
          </p:cNvPr>
          <p:cNvCxnSpPr>
            <a:cxnSpLocks/>
          </p:cNvCxnSpPr>
          <p:nvPr/>
        </p:nvCxnSpPr>
        <p:spPr>
          <a:xfrm>
            <a:off x="7989828" y="1573549"/>
            <a:ext cx="3857508" cy="167257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15F51FE2-114B-1FCB-312E-ED4AE7577C96}"/>
              </a:ext>
            </a:extLst>
          </p:cNvPr>
          <p:cNvGrpSpPr/>
          <p:nvPr/>
        </p:nvGrpSpPr>
        <p:grpSpPr>
          <a:xfrm>
            <a:off x="8637529" y="3246127"/>
            <a:ext cx="3209807" cy="2809651"/>
            <a:chOff x="3857694" y="3870511"/>
            <a:chExt cx="2714439" cy="2206215"/>
          </a:xfrm>
        </p:grpSpPr>
        <p:sp>
          <p:nvSpPr>
            <p:cNvPr id="14" name="Rectangle 13">
              <a:extLst>
                <a:ext uri="{FF2B5EF4-FFF2-40B4-BE49-F238E27FC236}">
                  <a16:creationId xmlns:a16="http://schemas.microsoft.com/office/drawing/2014/main" id="{D540C4E1-1EB2-37E1-D719-A1F6F483C48E}"/>
                </a:ext>
              </a:extLst>
            </p:cNvPr>
            <p:cNvSpPr/>
            <p:nvPr/>
          </p:nvSpPr>
          <p:spPr>
            <a:xfrm>
              <a:off x="3857694" y="3870511"/>
              <a:ext cx="2714439" cy="2206215"/>
            </a:xfrm>
            <a:prstGeom prst="rect">
              <a:avLst/>
            </a:prstGeom>
            <a:no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742588D7-F9E5-24CA-7361-0C001F5B87EB}"/>
                </a:ext>
              </a:extLst>
            </p:cNvPr>
            <p:cNvPicPr>
              <a:picLocks noChangeAspect="1"/>
            </p:cNvPicPr>
            <p:nvPr/>
          </p:nvPicPr>
          <p:blipFill>
            <a:blip r:embed="rId6"/>
            <a:stretch>
              <a:fillRect/>
            </a:stretch>
          </p:blipFill>
          <p:spPr>
            <a:xfrm>
              <a:off x="3857694" y="3877094"/>
              <a:ext cx="2714439" cy="2199632"/>
            </a:xfrm>
            <a:prstGeom prst="rect">
              <a:avLst/>
            </a:prstGeom>
          </p:spPr>
        </p:pic>
      </p:grpSp>
      <p:sp>
        <p:nvSpPr>
          <p:cNvPr id="16" name="TextBox 15">
            <a:extLst>
              <a:ext uri="{FF2B5EF4-FFF2-40B4-BE49-F238E27FC236}">
                <a16:creationId xmlns:a16="http://schemas.microsoft.com/office/drawing/2014/main" id="{0220ADCA-DB14-FEDF-4D28-F91546ED3172}"/>
              </a:ext>
            </a:extLst>
          </p:cNvPr>
          <p:cNvSpPr txBox="1"/>
          <p:nvPr/>
        </p:nvSpPr>
        <p:spPr>
          <a:xfrm>
            <a:off x="8615799" y="5403101"/>
            <a:ext cx="1117786" cy="492443"/>
          </a:xfrm>
          <a:prstGeom prst="rect">
            <a:avLst/>
          </a:prstGeom>
          <a:noFill/>
        </p:spPr>
        <p:txBody>
          <a:bodyPr wrap="square" rtlCol="0">
            <a:spAutoFit/>
          </a:bodyPr>
          <a:lstStyle/>
          <a:p>
            <a:pPr algn="ctr"/>
            <a:r>
              <a:rPr lang="en-US" sz="1300">
                <a:solidFill>
                  <a:schemeClr val="bg1"/>
                </a:solidFill>
              </a:rPr>
              <a:t>Green =</a:t>
            </a:r>
          </a:p>
          <a:p>
            <a:pPr algn="ctr"/>
            <a:r>
              <a:rPr lang="en-US" sz="1300">
                <a:solidFill>
                  <a:schemeClr val="bg1"/>
                </a:solidFill>
              </a:rPr>
              <a:t>Target Site</a:t>
            </a:r>
          </a:p>
        </p:txBody>
      </p:sp>
      <p:sp>
        <p:nvSpPr>
          <p:cNvPr id="17" name="TextBox 16">
            <a:extLst>
              <a:ext uri="{FF2B5EF4-FFF2-40B4-BE49-F238E27FC236}">
                <a16:creationId xmlns:a16="http://schemas.microsoft.com/office/drawing/2014/main" id="{ECC737F8-3F1D-7EC0-8D31-5FA6E0D7B8D8}"/>
              </a:ext>
            </a:extLst>
          </p:cNvPr>
          <p:cNvSpPr txBox="1"/>
          <p:nvPr/>
        </p:nvSpPr>
        <p:spPr>
          <a:xfrm>
            <a:off x="8419169" y="4611621"/>
            <a:ext cx="1657160" cy="492443"/>
          </a:xfrm>
          <a:prstGeom prst="rect">
            <a:avLst/>
          </a:prstGeom>
          <a:noFill/>
        </p:spPr>
        <p:txBody>
          <a:bodyPr wrap="square" rtlCol="0">
            <a:spAutoFit/>
          </a:bodyPr>
          <a:lstStyle/>
          <a:p>
            <a:pPr algn="ctr"/>
            <a:r>
              <a:rPr lang="en-US" sz="1300">
                <a:solidFill>
                  <a:schemeClr val="bg1"/>
                </a:solidFill>
              </a:rPr>
              <a:t>Yellow =</a:t>
            </a:r>
          </a:p>
          <a:p>
            <a:pPr algn="ctr"/>
            <a:r>
              <a:rPr lang="en-US" sz="1300">
                <a:solidFill>
                  <a:schemeClr val="bg1"/>
                </a:solidFill>
              </a:rPr>
              <a:t>Off-Target Insert</a:t>
            </a:r>
          </a:p>
        </p:txBody>
      </p:sp>
      <p:pic>
        <p:nvPicPr>
          <p:cNvPr id="18" name="Picture 17">
            <a:extLst>
              <a:ext uri="{FF2B5EF4-FFF2-40B4-BE49-F238E27FC236}">
                <a16:creationId xmlns:a16="http://schemas.microsoft.com/office/drawing/2014/main" id="{66E685DD-8209-4562-D8E6-B90FDCADEBB5}"/>
              </a:ext>
            </a:extLst>
          </p:cNvPr>
          <p:cNvPicPr>
            <a:picLocks noChangeAspect="1"/>
          </p:cNvPicPr>
          <p:nvPr/>
        </p:nvPicPr>
        <p:blipFill>
          <a:blip r:embed="rId7"/>
          <a:stretch>
            <a:fillRect/>
          </a:stretch>
        </p:blipFill>
        <p:spPr>
          <a:xfrm>
            <a:off x="10800441" y="3328795"/>
            <a:ext cx="818412" cy="991538"/>
          </a:xfrm>
          <a:prstGeom prst="rect">
            <a:avLst/>
          </a:prstGeom>
        </p:spPr>
      </p:pic>
      <p:pic>
        <p:nvPicPr>
          <p:cNvPr id="19" name="Picture 18">
            <a:extLst>
              <a:ext uri="{FF2B5EF4-FFF2-40B4-BE49-F238E27FC236}">
                <a16:creationId xmlns:a16="http://schemas.microsoft.com/office/drawing/2014/main" id="{8C6A19CB-6AF4-1568-2B5A-8622759BF065}"/>
              </a:ext>
            </a:extLst>
          </p:cNvPr>
          <p:cNvPicPr>
            <a:picLocks noChangeAspect="1"/>
          </p:cNvPicPr>
          <p:nvPr/>
        </p:nvPicPr>
        <p:blipFill>
          <a:blip r:embed="rId8"/>
          <a:stretch>
            <a:fillRect/>
          </a:stretch>
        </p:blipFill>
        <p:spPr>
          <a:xfrm>
            <a:off x="11133077" y="4552545"/>
            <a:ext cx="556395" cy="746741"/>
          </a:xfrm>
          <a:prstGeom prst="rect">
            <a:avLst/>
          </a:prstGeom>
        </p:spPr>
      </p:pic>
      <p:sp>
        <p:nvSpPr>
          <p:cNvPr id="20" name="TextBox 19">
            <a:extLst>
              <a:ext uri="{FF2B5EF4-FFF2-40B4-BE49-F238E27FC236}">
                <a16:creationId xmlns:a16="http://schemas.microsoft.com/office/drawing/2014/main" id="{1EEC860C-B8BF-FA3B-590E-CB580A6CCCF7}"/>
              </a:ext>
            </a:extLst>
          </p:cNvPr>
          <p:cNvSpPr txBox="1"/>
          <p:nvPr/>
        </p:nvSpPr>
        <p:spPr>
          <a:xfrm>
            <a:off x="10119878" y="5307670"/>
            <a:ext cx="1734776" cy="492443"/>
          </a:xfrm>
          <a:prstGeom prst="rect">
            <a:avLst/>
          </a:prstGeom>
          <a:noFill/>
        </p:spPr>
        <p:txBody>
          <a:bodyPr wrap="square" rtlCol="0">
            <a:spAutoFit/>
          </a:bodyPr>
          <a:lstStyle/>
          <a:p>
            <a:pPr algn="ctr"/>
            <a:r>
              <a:rPr lang="en-US" sz="1300">
                <a:solidFill>
                  <a:schemeClr val="bg1"/>
                </a:solidFill>
              </a:rPr>
              <a:t>Yellow-on-Green =</a:t>
            </a:r>
          </a:p>
          <a:p>
            <a:pPr algn="ctr"/>
            <a:r>
              <a:rPr lang="en-US" sz="1300">
                <a:solidFill>
                  <a:schemeClr val="bg1"/>
                </a:solidFill>
              </a:rPr>
              <a:t>On-Target Insert</a:t>
            </a:r>
          </a:p>
        </p:txBody>
      </p:sp>
      <p:sp>
        <p:nvSpPr>
          <p:cNvPr id="21" name="TextBox 20">
            <a:extLst>
              <a:ext uri="{FF2B5EF4-FFF2-40B4-BE49-F238E27FC236}">
                <a16:creationId xmlns:a16="http://schemas.microsoft.com/office/drawing/2014/main" id="{1E7EC0D6-AA61-CFED-EAFF-9575DA75375F}"/>
              </a:ext>
            </a:extLst>
          </p:cNvPr>
          <p:cNvSpPr txBox="1"/>
          <p:nvPr/>
        </p:nvSpPr>
        <p:spPr>
          <a:xfrm>
            <a:off x="9465760" y="3376860"/>
            <a:ext cx="1899839" cy="492443"/>
          </a:xfrm>
          <a:prstGeom prst="rect">
            <a:avLst/>
          </a:prstGeom>
          <a:noFill/>
        </p:spPr>
        <p:txBody>
          <a:bodyPr wrap="square" rtlCol="0">
            <a:spAutoFit/>
          </a:bodyPr>
          <a:lstStyle/>
          <a:p>
            <a:pPr algn="ctr"/>
            <a:r>
              <a:rPr lang="en-US" sz="1300">
                <a:solidFill>
                  <a:schemeClr val="bg1"/>
                </a:solidFill>
              </a:rPr>
              <a:t>Left vs Right Chromatid =</a:t>
            </a:r>
          </a:p>
          <a:p>
            <a:pPr algn="ctr"/>
            <a:r>
              <a:rPr lang="en-US" sz="1300">
                <a:solidFill>
                  <a:schemeClr val="bg1"/>
                </a:solidFill>
              </a:rPr>
              <a:t>Insert Orientation</a:t>
            </a:r>
          </a:p>
        </p:txBody>
      </p:sp>
    </p:spTree>
    <p:extLst>
      <p:ext uri="{BB962C8B-B14F-4D97-AF65-F5344CB8AC3E}">
        <p14:creationId xmlns:p14="http://schemas.microsoft.com/office/powerpoint/2010/main" val="2475063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9FF60-A601-7DB0-8071-05FDDF845D73}"/>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BB722469-835F-1D21-6752-FD80B31A496F}"/>
              </a:ext>
            </a:extLst>
          </p:cNvPr>
          <p:cNvSpPr/>
          <p:nvPr/>
        </p:nvSpPr>
        <p:spPr>
          <a:xfrm>
            <a:off x="0" y="6373136"/>
            <a:ext cx="12192000" cy="491694"/>
          </a:xfrm>
          <a:prstGeom prst="rect">
            <a:avLst/>
          </a:prstGeom>
          <a:solidFill>
            <a:srgbClr val="0046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76A7C38-73D1-AE5D-63A2-7E3BA157BA1C}"/>
              </a:ext>
            </a:extLst>
          </p:cNvPr>
          <p:cNvSpPr/>
          <p:nvPr/>
        </p:nvSpPr>
        <p:spPr>
          <a:xfrm>
            <a:off x="0" y="6176518"/>
            <a:ext cx="12192000" cy="196618"/>
          </a:xfrm>
          <a:prstGeom prst="rect">
            <a:avLst/>
          </a:prstGeom>
          <a:solidFill>
            <a:srgbClr val="8BAD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75CDB5B-BEC9-F24F-DC09-EF43D9C864EF}"/>
              </a:ext>
            </a:extLst>
          </p:cNvPr>
          <p:cNvSpPr txBox="1"/>
          <p:nvPr/>
        </p:nvSpPr>
        <p:spPr>
          <a:xfrm>
            <a:off x="4779666" y="6495873"/>
            <a:ext cx="2632668" cy="246221"/>
          </a:xfrm>
          <a:prstGeom prst="rect">
            <a:avLst/>
          </a:prstGeom>
          <a:noFill/>
        </p:spPr>
        <p:txBody>
          <a:bodyPr wrap="square" rtlCol="0">
            <a:spAutoFit/>
          </a:bodyPr>
          <a:lstStyle/>
          <a:p>
            <a:pPr algn="ctr"/>
            <a:r>
              <a:rPr lang="en-US" sz="1000" spc="300">
                <a:solidFill>
                  <a:schemeClr val="bg1"/>
                </a:solidFill>
                <a:latin typeface="Open Sans" panose="020B0606030504020204" pitchFamily="34" charset="0"/>
                <a:ea typeface="Open Sans" panose="020B0606030504020204" pitchFamily="34" charset="0"/>
                <a:cs typeface="Open Sans" panose="020B0606030504020204" pitchFamily="34" charset="0"/>
              </a:rPr>
              <a:t>www.kromatid.com</a:t>
            </a:r>
          </a:p>
        </p:txBody>
      </p:sp>
      <p:pic>
        <p:nvPicPr>
          <p:cNvPr id="6" name="Picture 5" descr="A black background with blue and white text&#10;&#10;Description automatically generated">
            <a:extLst>
              <a:ext uri="{FF2B5EF4-FFF2-40B4-BE49-F238E27FC236}">
                <a16:creationId xmlns:a16="http://schemas.microsoft.com/office/drawing/2014/main" id="{840AFF7B-AC2F-55B6-15AF-E141A1E6E54D}"/>
              </a:ext>
            </a:extLst>
          </p:cNvPr>
          <p:cNvPicPr>
            <a:picLocks noChangeAspect="1"/>
          </p:cNvPicPr>
          <p:nvPr/>
        </p:nvPicPr>
        <p:blipFill>
          <a:blip r:embed="rId3"/>
          <a:stretch>
            <a:fillRect/>
          </a:stretch>
        </p:blipFill>
        <p:spPr>
          <a:xfrm>
            <a:off x="177253" y="5351018"/>
            <a:ext cx="1816100" cy="825500"/>
          </a:xfrm>
          <a:prstGeom prst="rect">
            <a:avLst/>
          </a:prstGeom>
        </p:spPr>
      </p:pic>
      <p:sp>
        <p:nvSpPr>
          <p:cNvPr id="8" name="TextBox 7">
            <a:extLst>
              <a:ext uri="{FF2B5EF4-FFF2-40B4-BE49-F238E27FC236}">
                <a16:creationId xmlns:a16="http://schemas.microsoft.com/office/drawing/2014/main" id="{74114CE3-B8A3-DA04-8486-3002BA062A0A}"/>
              </a:ext>
            </a:extLst>
          </p:cNvPr>
          <p:cNvSpPr txBox="1"/>
          <p:nvPr/>
        </p:nvSpPr>
        <p:spPr>
          <a:xfrm>
            <a:off x="0" y="27432"/>
            <a:ext cx="12191999" cy="825500"/>
          </a:xfrm>
          <a:prstGeom prst="rect">
            <a:avLst/>
          </a:prstGeom>
          <a:solidFill>
            <a:srgbClr val="004469"/>
          </a:solidFill>
          <a:ln w="6350">
            <a:solidFill>
              <a:srgbClr val="004469"/>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endParaRPr lang="en-US" sz="24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90000"/>
              </a:lnSpc>
              <a:spcAft>
                <a:spcPts val="600"/>
              </a:spcAft>
            </a:pPr>
            <a:r>
              <a:rPr lang="en-US" sz="2400">
                <a:solidFill>
                  <a:schemeClr val="bg1"/>
                </a:solidFill>
                <a:latin typeface="Open Sans" panose="020B0606030504020204" pitchFamily="34" charset="0"/>
                <a:ea typeface="Open Sans" panose="020B0606030504020204" pitchFamily="34" charset="0"/>
                <a:cs typeface="Open Sans" panose="020B0606030504020204" pitchFamily="34" charset="0"/>
              </a:rPr>
              <a:t>Hypothetical Scenario: Composite Karyogram</a:t>
            </a:r>
          </a:p>
          <a:p>
            <a:pPr>
              <a:lnSpc>
                <a:spcPct val="90000"/>
              </a:lnSpc>
              <a:spcAft>
                <a:spcPts val="600"/>
              </a:spcAft>
            </a:pPr>
            <a:endParaRPr lang="en-US" sz="240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indent="-228600">
              <a:lnSpc>
                <a:spcPct val="90000"/>
              </a:lnSpc>
              <a:spcAft>
                <a:spcPts val="600"/>
              </a:spcAft>
              <a:buFont typeface="Arial" panose="020B0604020202020204" pitchFamily="34" charset="0"/>
              <a:buChar char="•"/>
            </a:pPr>
            <a:endParaRPr lang="en-US" sz="240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indent="-228600">
              <a:lnSpc>
                <a:spcPct val="90000"/>
              </a:lnSpc>
              <a:spcAft>
                <a:spcPts val="600"/>
              </a:spcAft>
              <a:buFont typeface="Arial" panose="020B0604020202020204" pitchFamily="34" charset="0"/>
              <a:buChar char="•"/>
            </a:pPr>
            <a:endParaRPr lang="en-US" sz="240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indent="-228600">
              <a:lnSpc>
                <a:spcPct val="90000"/>
              </a:lnSpc>
              <a:spcAft>
                <a:spcPts val="600"/>
              </a:spcAft>
              <a:buFont typeface="Arial" panose="020B0604020202020204" pitchFamily="34" charset="0"/>
              <a:buChar char="•"/>
            </a:pPr>
            <a:endParaRPr lang="en-US" sz="240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587A43E0-484A-7569-2D59-23E78905BA07}"/>
              </a:ext>
            </a:extLst>
          </p:cNvPr>
          <p:cNvPicPr>
            <a:picLocks noChangeAspect="1"/>
          </p:cNvPicPr>
          <p:nvPr/>
        </p:nvPicPr>
        <p:blipFill>
          <a:blip r:embed="rId4"/>
          <a:stretch>
            <a:fillRect/>
          </a:stretch>
        </p:blipFill>
        <p:spPr>
          <a:xfrm>
            <a:off x="1810163" y="1059501"/>
            <a:ext cx="8571672" cy="4738998"/>
          </a:xfrm>
          <a:prstGeom prst="rect">
            <a:avLst/>
          </a:prstGeom>
        </p:spPr>
      </p:pic>
      <p:sp>
        <p:nvSpPr>
          <p:cNvPr id="7" name="Arrow: Right 6">
            <a:extLst>
              <a:ext uri="{FF2B5EF4-FFF2-40B4-BE49-F238E27FC236}">
                <a16:creationId xmlns:a16="http://schemas.microsoft.com/office/drawing/2014/main" id="{33A7B920-88E8-2179-6616-3CE994541D9F}"/>
              </a:ext>
            </a:extLst>
          </p:cNvPr>
          <p:cNvSpPr/>
          <p:nvPr/>
        </p:nvSpPr>
        <p:spPr>
          <a:xfrm>
            <a:off x="1918809" y="1510748"/>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6B1727F4-21D6-7E8A-CC99-834D3A4DF353}"/>
              </a:ext>
            </a:extLst>
          </p:cNvPr>
          <p:cNvSpPr/>
          <p:nvPr/>
        </p:nvSpPr>
        <p:spPr>
          <a:xfrm>
            <a:off x="3551719" y="1343064"/>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24D6438C-E03E-833E-4464-8E78B9761237}"/>
              </a:ext>
            </a:extLst>
          </p:cNvPr>
          <p:cNvSpPr/>
          <p:nvPr/>
        </p:nvSpPr>
        <p:spPr>
          <a:xfrm flipH="1">
            <a:off x="3115089" y="1678432"/>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62510950-9F97-9310-FA41-4C76B09DFB8C}"/>
              </a:ext>
            </a:extLst>
          </p:cNvPr>
          <p:cNvSpPr/>
          <p:nvPr/>
        </p:nvSpPr>
        <p:spPr>
          <a:xfrm flipH="1">
            <a:off x="4536385" y="2143363"/>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29FAE754-4E73-B253-93D6-186D04413911}"/>
              </a:ext>
            </a:extLst>
          </p:cNvPr>
          <p:cNvSpPr/>
          <p:nvPr/>
        </p:nvSpPr>
        <p:spPr>
          <a:xfrm>
            <a:off x="4779666" y="1975679"/>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0726B6C4-C827-71B1-CFB0-570096E7ECB5}"/>
              </a:ext>
            </a:extLst>
          </p:cNvPr>
          <p:cNvSpPr/>
          <p:nvPr/>
        </p:nvSpPr>
        <p:spPr>
          <a:xfrm>
            <a:off x="4779665" y="1510748"/>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CEC5C985-E2A7-038E-1781-0F67F08D65F4}"/>
              </a:ext>
            </a:extLst>
          </p:cNvPr>
          <p:cNvSpPr/>
          <p:nvPr/>
        </p:nvSpPr>
        <p:spPr>
          <a:xfrm>
            <a:off x="9170641" y="1967861"/>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BAAA99DA-DBB4-13A0-CE54-D7DA5150CD9E}"/>
              </a:ext>
            </a:extLst>
          </p:cNvPr>
          <p:cNvSpPr/>
          <p:nvPr/>
        </p:nvSpPr>
        <p:spPr>
          <a:xfrm flipH="1">
            <a:off x="10135428" y="1942332"/>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FC909E1A-2F9A-383A-EAF2-201ED0150757}"/>
              </a:ext>
            </a:extLst>
          </p:cNvPr>
          <p:cNvSpPr/>
          <p:nvPr/>
        </p:nvSpPr>
        <p:spPr>
          <a:xfrm>
            <a:off x="8381172" y="1758785"/>
            <a:ext cx="149087" cy="167684"/>
          </a:xfrm>
          <a:prstGeom prst="rightArrow">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304DCD32-EE97-F24B-701C-0DD068D2951C}"/>
              </a:ext>
            </a:extLst>
          </p:cNvPr>
          <p:cNvSpPr/>
          <p:nvPr/>
        </p:nvSpPr>
        <p:spPr>
          <a:xfrm>
            <a:off x="9170641" y="2183001"/>
            <a:ext cx="149087" cy="167684"/>
          </a:xfrm>
          <a:prstGeom prst="rightArrow">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BA497863-B0B9-99F4-661E-332DAC7DE112}"/>
              </a:ext>
            </a:extLst>
          </p:cNvPr>
          <p:cNvSpPr/>
          <p:nvPr/>
        </p:nvSpPr>
        <p:spPr>
          <a:xfrm>
            <a:off x="1824259" y="2745281"/>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D0662B0B-98B2-1AF9-88C6-FC573714C961}"/>
              </a:ext>
            </a:extLst>
          </p:cNvPr>
          <p:cNvSpPr/>
          <p:nvPr/>
        </p:nvSpPr>
        <p:spPr>
          <a:xfrm flipH="1">
            <a:off x="2840107" y="2829123"/>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2B8FB090-7B24-F153-821A-D5001E12A47C}"/>
              </a:ext>
            </a:extLst>
          </p:cNvPr>
          <p:cNvSpPr/>
          <p:nvPr/>
        </p:nvSpPr>
        <p:spPr>
          <a:xfrm flipH="1">
            <a:off x="2840106" y="3081129"/>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381F9E3C-752B-4CFA-67DD-2A431B9F95DC}"/>
              </a:ext>
            </a:extLst>
          </p:cNvPr>
          <p:cNvSpPr/>
          <p:nvPr/>
        </p:nvSpPr>
        <p:spPr>
          <a:xfrm flipH="1">
            <a:off x="2840106" y="3241329"/>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CBB58A29-A5B5-B9BE-EE68-1706B7DF35AF}"/>
              </a:ext>
            </a:extLst>
          </p:cNvPr>
          <p:cNvSpPr/>
          <p:nvPr/>
        </p:nvSpPr>
        <p:spPr>
          <a:xfrm>
            <a:off x="3167550" y="2912965"/>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349C99E0-3FE8-47EA-A51D-9D455CD8CA99}"/>
              </a:ext>
            </a:extLst>
          </p:cNvPr>
          <p:cNvSpPr/>
          <p:nvPr/>
        </p:nvSpPr>
        <p:spPr>
          <a:xfrm>
            <a:off x="3115088" y="3261316"/>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Right 27">
            <a:extLst>
              <a:ext uri="{FF2B5EF4-FFF2-40B4-BE49-F238E27FC236}">
                <a16:creationId xmlns:a16="http://schemas.microsoft.com/office/drawing/2014/main" id="{52770548-8E8F-8D31-F991-1104D3BCD88A}"/>
              </a:ext>
            </a:extLst>
          </p:cNvPr>
          <p:cNvSpPr/>
          <p:nvPr/>
        </p:nvSpPr>
        <p:spPr>
          <a:xfrm>
            <a:off x="6748461" y="3261316"/>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1E7D6EDA-E0A6-946D-2795-7FB901272118}"/>
              </a:ext>
            </a:extLst>
          </p:cNvPr>
          <p:cNvSpPr/>
          <p:nvPr/>
        </p:nvSpPr>
        <p:spPr>
          <a:xfrm flipH="1">
            <a:off x="6473479" y="3144019"/>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6B556A7E-0F5C-E650-4A8C-89FD4AC51F0D}"/>
              </a:ext>
            </a:extLst>
          </p:cNvPr>
          <p:cNvSpPr/>
          <p:nvPr/>
        </p:nvSpPr>
        <p:spPr>
          <a:xfrm>
            <a:off x="7914653" y="3227861"/>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2CC5B507-453F-F654-3877-6BB337C16DCA}"/>
              </a:ext>
            </a:extLst>
          </p:cNvPr>
          <p:cNvSpPr/>
          <p:nvPr/>
        </p:nvSpPr>
        <p:spPr>
          <a:xfrm flipH="1">
            <a:off x="8885096" y="2850449"/>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Right 31">
            <a:extLst>
              <a:ext uri="{FF2B5EF4-FFF2-40B4-BE49-F238E27FC236}">
                <a16:creationId xmlns:a16="http://schemas.microsoft.com/office/drawing/2014/main" id="{FDA18F31-8F6B-45EC-9A90-CF3AEC3C9BFF}"/>
              </a:ext>
            </a:extLst>
          </p:cNvPr>
          <p:cNvSpPr/>
          <p:nvPr/>
        </p:nvSpPr>
        <p:spPr>
          <a:xfrm>
            <a:off x="9170641" y="3311703"/>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Right 32">
            <a:extLst>
              <a:ext uri="{FF2B5EF4-FFF2-40B4-BE49-F238E27FC236}">
                <a16:creationId xmlns:a16="http://schemas.microsoft.com/office/drawing/2014/main" id="{7C20E9F9-BE30-8DBE-2A51-77243E7E943A}"/>
              </a:ext>
            </a:extLst>
          </p:cNvPr>
          <p:cNvSpPr/>
          <p:nvPr/>
        </p:nvSpPr>
        <p:spPr>
          <a:xfrm>
            <a:off x="3034819" y="4254500"/>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Right 33">
            <a:extLst>
              <a:ext uri="{FF2B5EF4-FFF2-40B4-BE49-F238E27FC236}">
                <a16:creationId xmlns:a16="http://schemas.microsoft.com/office/drawing/2014/main" id="{1D088846-788B-7410-EB5C-5B61AC82104E}"/>
              </a:ext>
            </a:extLst>
          </p:cNvPr>
          <p:cNvSpPr/>
          <p:nvPr/>
        </p:nvSpPr>
        <p:spPr>
          <a:xfrm flipH="1">
            <a:off x="10135428" y="3081129"/>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Right 34">
            <a:extLst>
              <a:ext uri="{FF2B5EF4-FFF2-40B4-BE49-F238E27FC236}">
                <a16:creationId xmlns:a16="http://schemas.microsoft.com/office/drawing/2014/main" id="{98D34972-D64F-EB27-097D-0AA5702D5238}"/>
              </a:ext>
            </a:extLst>
          </p:cNvPr>
          <p:cNvSpPr/>
          <p:nvPr/>
        </p:nvSpPr>
        <p:spPr>
          <a:xfrm flipH="1">
            <a:off x="2765562" y="3952382"/>
            <a:ext cx="149087" cy="167684"/>
          </a:xfrm>
          <a:prstGeom prst="rightArrow">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Right 35">
            <a:extLst>
              <a:ext uri="{FF2B5EF4-FFF2-40B4-BE49-F238E27FC236}">
                <a16:creationId xmlns:a16="http://schemas.microsoft.com/office/drawing/2014/main" id="{9135172F-869E-E1C7-3FCB-24FBA46C1B46}"/>
              </a:ext>
            </a:extLst>
          </p:cNvPr>
          <p:cNvSpPr/>
          <p:nvPr/>
        </p:nvSpPr>
        <p:spPr>
          <a:xfrm flipH="1">
            <a:off x="3535225" y="4458549"/>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Right 36">
            <a:extLst>
              <a:ext uri="{FF2B5EF4-FFF2-40B4-BE49-F238E27FC236}">
                <a16:creationId xmlns:a16="http://schemas.microsoft.com/office/drawing/2014/main" id="{CAA271A1-C315-C496-DE7D-B79B084E0B21}"/>
              </a:ext>
            </a:extLst>
          </p:cNvPr>
          <p:cNvSpPr/>
          <p:nvPr/>
        </p:nvSpPr>
        <p:spPr>
          <a:xfrm flipH="1">
            <a:off x="3976480" y="4354828"/>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Right 37">
            <a:extLst>
              <a:ext uri="{FF2B5EF4-FFF2-40B4-BE49-F238E27FC236}">
                <a16:creationId xmlns:a16="http://schemas.microsoft.com/office/drawing/2014/main" id="{4B0C9FF2-1DF0-719B-0C54-63A7BA579F2E}"/>
              </a:ext>
            </a:extLst>
          </p:cNvPr>
          <p:cNvSpPr/>
          <p:nvPr/>
        </p:nvSpPr>
        <p:spPr>
          <a:xfrm flipH="1">
            <a:off x="8991600" y="4321082"/>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Right 38">
            <a:extLst>
              <a:ext uri="{FF2B5EF4-FFF2-40B4-BE49-F238E27FC236}">
                <a16:creationId xmlns:a16="http://schemas.microsoft.com/office/drawing/2014/main" id="{80056D9A-E901-ADFD-F33E-E1D3F315CE16}"/>
              </a:ext>
            </a:extLst>
          </p:cNvPr>
          <p:cNvSpPr/>
          <p:nvPr/>
        </p:nvSpPr>
        <p:spPr>
          <a:xfrm flipH="1">
            <a:off x="10135428" y="4438670"/>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Right 39">
            <a:extLst>
              <a:ext uri="{FF2B5EF4-FFF2-40B4-BE49-F238E27FC236}">
                <a16:creationId xmlns:a16="http://schemas.microsoft.com/office/drawing/2014/main" id="{93E5E49C-DCE1-C313-DC63-B7438A016A54}"/>
              </a:ext>
            </a:extLst>
          </p:cNvPr>
          <p:cNvSpPr/>
          <p:nvPr/>
        </p:nvSpPr>
        <p:spPr>
          <a:xfrm>
            <a:off x="9319728" y="4321082"/>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row: Right 40">
            <a:extLst>
              <a:ext uri="{FF2B5EF4-FFF2-40B4-BE49-F238E27FC236}">
                <a16:creationId xmlns:a16="http://schemas.microsoft.com/office/drawing/2014/main" id="{58119B65-41EF-E706-D650-CA4B619C010A}"/>
              </a:ext>
            </a:extLst>
          </p:cNvPr>
          <p:cNvSpPr/>
          <p:nvPr/>
        </p:nvSpPr>
        <p:spPr>
          <a:xfrm>
            <a:off x="8854245" y="4893043"/>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Right 41">
            <a:extLst>
              <a:ext uri="{FF2B5EF4-FFF2-40B4-BE49-F238E27FC236}">
                <a16:creationId xmlns:a16="http://schemas.microsoft.com/office/drawing/2014/main" id="{C3B0FB7F-A8B4-1CE1-D78E-2DC1C4D4B34A}"/>
              </a:ext>
            </a:extLst>
          </p:cNvPr>
          <p:cNvSpPr/>
          <p:nvPr/>
        </p:nvSpPr>
        <p:spPr>
          <a:xfrm>
            <a:off x="9670910" y="5267176"/>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7433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9FF60-A601-7DB0-8071-05FDDF845D73}"/>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BB722469-835F-1D21-6752-FD80B31A496F}"/>
              </a:ext>
            </a:extLst>
          </p:cNvPr>
          <p:cNvSpPr/>
          <p:nvPr/>
        </p:nvSpPr>
        <p:spPr>
          <a:xfrm>
            <a:off x="0" y="6373136"/>
            <a:ext cx="12192000" cy="491694"/>
          </a:xfrm>
          <a:prstGeom prst="rect">
            <a:avLst/>
          </a:prstGeom>
          <a:solidFill>
            <a:srgbClr val="0046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76A7C38-73D1-AE5D-63A2-7E3BA157BA1C}"/>
              </a:ext>
            </a:extLst>
          </p:cNvPr>
          <p:cNvSpPr/>
          <p:nvPr/>
        </p:nvSpPr>
        <p:spPr>
          <a:xfrm>
            <a:off x="0" y="6176518"/>
            <a:ext cx="12192000" cy="196618"/>
          </a:xfrm>
          <a:prstGeom prst="rect">
            <a:avLst/>
          </a:prstGeom>
          <a:solidFill>
            <a:srgbClr val="8BAD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75CDB5B-BEC9-F24F-DC09-EF43D9C864EF}"/>
              </a:ext>
            </a:extLst>
          </p:cNvPr>
          <p:cNvSpPr txBox="1"/>
          <p:nvPr/>
        </p:nvSpPr>
        <p:spPr>
          <a:xfrm>
            <a:off x="4779666" y="6495873"/>
            <a:ext cx="2632668" cy="246221"/>
          </a:xfrm>
          <a:prstGeom prst="rect">
            <a:avLst/>
          </a:prstGeom>
          <a:noFill/>
        </p:spPr>
        <p:txBody>
          <a:bodyPr wrap="square" rtlCol="0">
            <a:spAutoFit/>
          </a:bodyPr>
          <a:lstStyle/>
          <a:p>
            <a:pPr algn="ctr"/>
            <a:r>
              <a:rPr lang="en-US" sz="1000" spc="300">
                <a:solidFill>
                  <a:schemeClr val="bg1"/>
                </a:solidFill>
                <a:latin typeface="Open Sans" panose="020B0606030504020204" pitchFamily="34" charset="0"/>
                <a:ea typeface="Open Sans" panose="020B0606030504020204" pitchFamily="34" charset="0"/>
                <a:cs typeface="Open Sans" panose="020B0606030504020204" pitchFamily="34" charset="0"/>
              </a:rPr>
              <a:t>www.kromatid.com</a:t>
            </a:r>
          </a:p>
        </p:txBody>
      </p:sp>
      <p:pic>
        <p:nvPicPr>
          <p:cNvPr id="6" name="Picture 5" descr="A black background with blue and white text&#10;&#10;Description automatically generated">
            <a:extLst>
              <a:ext uri="{FF2B5EF4-FFF2-40B4-BE49-F238E27FC236}">
                <a16:creationId xmlns:a16="http://schemas.microsoft.com/office/drawing/2014/main" id="{840AFF7B-AC2F-55B6-15AF-E141A1E6E54D}"/>
              </a:ext>
            </a:extLst>
          </p:cNvPr>
          <p:cNvPicPr>
            <a:picLocks noChangeAspect="1"/>
          </p:cNvPicPr>
          <p:nvPr/>
        </p:nvPicPr>
        <p:blipFill>
          <a:blip r:embed="rId4"/>
          <a:stretch>
            <a:fillRect/>
          </a:stretch>
        </p:blipFill>
        <p:spPr>
          <a:xfrm>
            <a:off x="177253" y="5351018"/>
            <a:ext cx="1816100" cy="825500"/>
          </a:xfrm>
          <a:prstGeom prst="rect">
            <a:avLst/>
          </a:prstGeom>
        </p:spPr>
      </p:pic>
      <p:pic>
        <p:nvPicPr>
          <p:cNvPr id="4" name="Picture 3">
            <a:extLst>
              <a:ext uri="{FF2B5EF4-FFF2-40B4-BE49-F238E27FC236}">
                <a16:creationId xmlns:a16="http://schemas.microsoft.com/office/drawing/2014/main" id="{8ADFECB5-BFF4-60B1-7D0E-D36A80E40CEB}"/>
              </a:ext>
            </a:extLst>
          </p:cNvPr>
          <p:cNvPicPr>
            <a:picLocks noChangeAspect="1"/>
          </p:cNvPicPr>
          <p:nvPr/>
        </p:nvPicPr>
        <p:blipFill>
          <a:blip r:embed="rId5"/>
          <a:stretch>
            <a:fillRect/>
          </a:stretch>
        </p:blipFill>
        <p:spPr>
          <a:xfrm>
            <a:off x="8251866" y="1250824"/>
            <a:ext cx="3596303" cy="4802957"/>
          </a:xfrm>
          <a:prstGeom prst="rect">
            <a:avLst/>
          </a:prstGeom>
        </p:spPr>
      </p:pic>
      <p:sp>
        <p:nvSpPr>
          <p:cNvPr id="5" name="TextBox 4">
            <a:extLst>
              <a:ext uri="{FF2B5EF4-FFF2-40B4-BE49-F238E27FC236}">
                <a16:creationId xmlns:a16="http://schemas.microsoft.com/office/drawing/2014/main" id="{CA0E87A8-AC3E-1678-9008-1320D0F5C6CC}"/>
              </a:ext>
            </a:extLst>
          </p:cNvPr>
          <p:cNvSpPr txBox="1"/>
          <p:nvPr/>
        </p:nvSpPr>
        <p:spPr>
          <a:xfrm>
            <a:off x="3851865" y="1418281"/>
            <a:ext cx="4488267" cy="4524315"/>
          </a:xfrm>
          <a:prstGeom prst="rect">
            <a:avLst/>
          </a:prstGeom>
          <a:noFill/>
        </p:spPr>
        <p:txBody>
          <a:bodyPr wrap="square" rtlCol="0">
            <a:spAutoFit/>
          </a:bodyPr>
          <a:lstStyle/>
          <a:p>
            <a:endParaRPr lang="en-US" sz="1600" b="1">
              <a:solidFill>
                <a:srgbClr val="004469"/>
              </a:solidFill>
              <a:latin typeface="Open Sans" panose="020B0606030504020204" pitchFamily="34" charset="0"/>
              <a:ea typeface="Open Sans" panose="020B0606030504020204" pitchFamily="34" charset="0"/>
              <a:cs typeface="Open Sans" panose="020B0606030504020204" pitchFamily="34" charset="0"/>
            </a:endParaRPr>
          </a:p>
          <a:p>
            <a:endParaRPr lang="en-US" sz="1600" b="1">
              <a:solidFill>
                <a:srgbClr val="004469"/>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600">
                <a:solidFill>
                  <a:srgbClr val="004469"/>
                </a:solidFill>
                <a:latin typeface="Open Sans" panose="020B0606030504020204" pitchFamily="34" charset="0"/>
                <a:ea typeface="Open Sans" panose="020B0606030504020204" pitchFamily="34" charset="0"/>
                <a:cs typeface="Open Sans" panose="020B0606030504020204" pitchFamily="34" charset="0"/>
              </a:rPr>
              <a:t>Clone A; 47% of cells</a:t>
            </a:r>
          </a:p>
          <a:p>
            <a:pPr marL="742950" lvl="1" indent="-285750">
              <a:buFont typeface="Arial" panose="020B0604020202020204" pitchFamily="34" charset="0"/>
              <a:buChar char="•"/>
            </a:pPr>
            <a:r>
              <a:rPr lang="en-US" sz="1600">
                <a:solidFill>
                  <a:srgbClr val="004469"/>
                </a:solidFill>
                <a:latin typeface="Open Sans" panose="020B0606030504020204" pitchFamily="34" charset="0"/>
                <a:ea typeface="Open Sans" panose="020B0606030504020204" pitchFamily="34" charset="0"/>
                <a:cs typeface="Open Sans" panose="020B0606030504020204" pitchFamily="34" charset="0"/>
              </a:rPr>
              <a:t>Insertion at all three target sites</a:t>
            </a:r>
          </a:p>
          <a:p>
            <a:pPr marL="742950" lvl="1" indent="-285750">
              <a:buFont typeface="Arial" panose="020B0604020202020204" pitchFamily="34" charset="0"/>
              <a:buChar char="•"/>
            </a:pPr>
            <a:r>
              <a:rPr lang="en-US" sz="1600">
                <a:solidFill>
                  <a:srgbClr val="004469"/>
                </a:solidFill>
                <a:latin typeface="Open Sans" panose="020B0606030504020204" pitchFamily="34" charset="0"/>
                <a:ea typeface="Open Sans" panose="020B0606030504020204" pitchFamily="34" charset="0"/>
                <a:cs typeface="Open Sans" panose="020B0606030504020204" pitchFamily="34" charset="0"/>
              </a:rPr>
              <a:t>Translocation triggered between two insertion loci</a:t>
            </a:r>
          </a:p>
          <a:p>
            <a:pPr marL="285750" indent="-285750">
              <a:buFont typeface="Arial" panose="020B0604020202020204" pitchFamily="34" charset="0"/>
              <a:buChar char="•"/>
            </a:pPr>
            <a:r>
              <a:rPr lang="en-US" sz="1600">
                <a:solidFill>
                  <a:srgbClr val="004469"/>
                </a:solidFill>
                <a:latin typeface="Open Sans" panose="020B0606030504020204" pitchFamily="34" charset="0"/>
                <a:ea typeface="Open Sans" panose="020B0606030504020204" pitchFamily="34" charset="0"/>
                <a:cs typeface="Open Sans" panose="020B0606030504020204" pitchFamily="34" charset="0"/>
              </a:rPr>
              <a:t>Clone B; 41% of cells</a:t>
            </a:r>
          </a:p>
          <a:p>
            <a:pPr marL="742950" lvl="1" indent="-285750">
              <a:buFont typeface="Arial" panose="020B0604020202020204" pitchFamily="34" charset="0"/>
              <a:buChar char="•"/>
            </a:pPr>
            <a:r>
              <a:rPr lang="en-US" sz="1600">
                <a:solidFill>
                  <a:srgbClr val="004469"/>
                </a:solidFill>
                <a:latin typeface="Open Sans" panose="020B0606030504020204" pitchFamily="34" charset="0"/>
                <a:ea typeface="Open Sans" panose="020B0606030504020204" pitchFamily="34" charset="0"/>
                <a:cs typeface="Open Sans" panose="020B0606030504020204" pitchFamily="34" charset="0"/>
              </a:rPr>
              <a:t>Insertion at all three target sites</a:t>
            </a:r>
          </a:p>
          <a:p>
            <a:pPr marL="742950" lvl="1" indent="-285750">
              <a:buFont typeface="Arial" panose="020B0604020202020204" pitchFamily="34" charset="0"/>
              <a:buChar char="•"/>
            </a:pPr>
            <a:r>
              <a:rPr lang="en-US" sz="1600">
                <a:solidFill>
                  <a:srgbClr val="004469"/>
                </a:solidFill>
                <a:latin typeface="Open Sans" panose="020B0606030504020204" pitchFamily="34" charset="0"/>
                <a:ea typeface="Open Sans" panose="020B0606030504020204" pitchFamily="34" charset="0"/>
                <a:cs typeface="Open Sans" panose="020B0606030504020204" pitchFamily="34" charset="0"/>
              </a:rPr>
              <a:t>Insert sequence duplicated in 2 of 3</a:t>
            </a:r>
          </a:p>
          <a:p>
            <a:pPr marL="285750" indent="-285750">
              <a:buFont typeface="Arial" panose="020B0604020202020204" pitchFamily="34" charset="0"/>
              <a:buChar char="•"/>
            </a:pPr>
            <a:r>
              <a:rPr lang="en-US" sz="1600">
                <a:solidFill>
                  <a:srgbClr val="004469"/>
                </a:solidFill>
                <a:latin typeface="Open Sans" panose="020B0606030504020204" pitchFamily="34" charset="0"/>
                <a:ea typeface="Open Sans" panose="020B0606030504020204" pitchFamily="34" charset="0"/>
                <a:cs typeface="Open Sans" panose="020B0606030504020204" pitchFamily="34" charset="0"/>
              </a:rPr>
              <a:t>Clone C; 11% of cells</a:t>
            </a:r>
          </a:p>
          <a:p>
            <a:pPr marL="742950" lvl="1" indent="-285750">
              <a:buFont typeface="Arial" panose="020B0604020202020204" pitchFamily="34" charset="0"/>
              <a:buChar char="•"/>
            </a:pPr>
            <a:r>
              <a:rPr lang="en-US" sz="1600">
                <a:solidFill>
                  <a:srgbClr val="004469"/>
                </a:solidFill>
                <a:latin typeface="Open Sans" panose="020B0606030504020204" pitchFamily="34" charset="0"/>
                <a:ea typeface="Open Sans" panose="020B0606030504020204" pitchFamily="34" charset="0"/>
                <a:cs typeface="Open Sans" panose="020B0606030504020204" pitchFamily="34" charset="0"/>
              </a:rPr>
              <a:t>Insertion at one of three target sites</a:t>
            </a:r>
          </a:p>
          <a:p>
            <a:pPr marL="742950" lvl="1" indent="-285750">
              <a:buFont typeface="Arial" panose="020B0604020202020204" pitchFamily="34" charset="0"/>
              <a:buChar char="•"/>
            </a:pPr>
            <a:r>
              <a:rPr lang="en-US" sz="1600">
                <a:solidFill>
                  <a:srgbClr val="004469"/>
                </a:solidFill>
                <a:latin typeface="Open Sans" panose="020B0606030504020204" pitchFamily="34" charset="0"/>
                <a:ea typeface="Open Sans" panose="020B0606030504020204" pitchFamily="34" charset="0"/>
                <a:cs typeface="Open Sans" panose="020B0606030504020204" pitchFamily="34" charset="0"/>
              </a:rPr>
              <a:t>Insertion is in inverted orientation</a:t>
            </a:r>
          </a:p>
          <a:p>
            <a:pPr marL="742950" lvl="1" indent="-285750">
              <a:buFont typeface="Arial" panose="020B0604020202020204" pitchFamily="34" charset="0"/>
              <a:buChar char="•"/>
            </a:pPr>
            <a:r>
              <a:rPr lang="en-US" sz="1600">
                <a:solidFill>
                  <a:srgbClr val="004469"/>
                </a:solidFill>
                <a:latin typeface="Open Sans" panose="020B0606030504020204" pitchFamily="34" charset="0"/>
                <a:ea typeface="Open Sans" panose="020B0606030504020204" pitchFamily="34" charset="0"/>
                <a:cs typeface="Open Sans" panose="020B0606030504020204" pitchFamily="34" charset="0"/>
              </a:rPr>
              <a:t>Delete of tumor-suppressor gene</a:t>
            </a:r>
          </a:p>
          <a:p>
            <a:pPr marL="285750" indent="-285750">
              <a:buFont typeface="Arial" panose="020B0604020202020204" pitchFamily="34" charset="0"/>
              <a:buChar char="•"/>
            </a:pPr>
            <a:r>
              <a:rPr lang="en-US" sz="1600" b="1">
                <a:solidFill>
                  <a:srgbClr val="004469"/>
                </a:solidFill>
                <a:latin typeface="Open Sans" panose="020B0606030504020204" pitchFamily="34" charset="0"/>
                <a:ea typeface="Open Sans" panose="020B0606030504020204" pitchFamily="34" charset="0"/>
                <a:cs typeface="Open Sans" panose="020B0606030504020204" pitchFamily="34" charset="0"/>
              </a:rPr>
              <a:t>Clone D; 1% of cells</a:t>
            </a:r>
          </a:p>
          <a:p>
            <a:pPr marL="742950" lvl="1" indent="-285750">
              <a:buFont typeface="Arial" panose="020B0604020202020204" pitchFamily="34" charset="0"/>
              <a:buChar char="•"/>
            </a:pPr>
            <a:r>
              <a:rPr lang="en-US" sz="1600" b="1">
                <a:solidFill>
                  <a:srgbClr val="004469"/>
                </a:solidFill>
                <a:latin typeface="Open Sans" panose="020B0606030504020204" pitchFamily="34" charset="0"/>
                <a:ea typeface="Open Sans" panose="020B0606030504020204" pitchFamily="34" charset="0"/>
                <a:cs typeface="Open Sans" panose="020B0606030504020204" pitchFamily="34" charset="0"/>
              </a:rPr>
              <a:t>Subclone of Clone C, has multiple tumor suppressor knock-outs via off-target structural rearrangements</a:t>
            </a:r>
          </a:p>
        </p:txBody>
      </p:sp>
      <p:sp>
        <p:nvSpPr>
          <p:cNvPr id="51" name="Oval 50">
            <a:extLst>
              <a:ext uri="{FF2B5EF4-FFF2-40B4-BE49-F238E27FC236}">
                <a16:creationId xmlns:a16="http://schemas.microsoft.com/office/drawing/2014/main" id="{0F4709B2-EFAE-77E8-8E20-355682781631}"/>
              </a:ext>
            </a:extLst>
          </p:cNvPr>
          <p:cNvSpPr/>
          <p:nvPr/>
        </p:nvSpPr>
        <p:spPr>
          <a:xfrm>
            <a:off x="3846186" y="1946808"/>
            <a:ext cx="210450" cy="196618"/>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4D84D4E6-21BA-E01B-7048-E64E8A1C7EE9}"/>
              </a:ext>
            </a:extLst>
          </p:cNvPr>
          <p:cNvSpPr/>
          <p:nvPr/>
        </p:nvSpPr>
        <p:spPr>
          <a:xfrm>
            <a:off x="3846186" y="2928407"/>
            <a:ext cx="210450" cy="196618"/>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274FCDE5-3A5F-6831-DD9E-6A1C5A5CFAB3}"/>
              </a:ext>
            </a:extLst>
          </p:cNvPr>
          <p:cNvSpPr/>
          <p:nvPr/>
        </p:nvSpPr>
        <p:spPr>
          <a:xfrm>
            <a:off x="3846186" y="3649523"/>
            <a:ext cx="210450" cy="196618"/>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4A674E4D-8942-F04A-686F-274AB378C745}"/>
              </a:ext>
            </a:extLst>
          </p:cNvPr>
          <p:cNvSpPr/>
          <p:nvPr/>
        </p:nvSpPr>
        <p:spPr>
          <a:xfrm>
            <a:off x="3856624" y="4591455"/>
            <a:ext cx="210450" cy="196618"/>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272618E3-6C32-CCDA-B923-D41F5C0A7D18}"/>
              </a:ext>
            </a:extLst>
          </p:cNvPr>
          <p:cNvSpPr txBox="1"/>
          <p:nvPr/>
        </p:nvSpPr>
        <p:spPr>
          <a:xfrm>
            <a:off x="4121842" y="1203909"/>
            <a:ext cx="3950595" cy="338554"/>
          </a:xfrm>
          <a:prstGeom prst="rect">
            <a:avLst/>
          </a:prstGeom>
          <a:noFill/>
        </p:spPr>
        <p:txBody>
          <a:bodyPr wrap="square" rtlCol="0">
            <a:spAutoFit/>
          </a:bodyPr>
          <a:lstStyle/>
          <a:p>
            <a:r>
              <a:rPr lang="en-US" sz="1600" b="1">
                <a:solidFill>
                  <a:srgbClr val="004469"/>
                </a:solidFill>
                <a:latin typeface="Open Sans" panose="020B0606030504020204" pitchFamily="34" charset="0"/>
                <a:ea typeface="Open Sans" panose="020B0606030504020204" pitchFamily="34" charset="0"/>
                <a:cs typeface="Open Sans" panose="020B0606030504020204" pitchFamily="34" charset="0"/>
              </a:rPr>
              <a:t>Multiple Clones within One Sample:</a:t>
            </a:r>
            <a:endParaRPr lang="en-US" sz="1600">
              <a:solidFill>
                <a:srgbClr val="004469"/>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2" name="Picture 61">
            <a:extLst>
              <a:ext uri="{FF2B5EF4-FFF2-40B4-BE49-F238E27FC236}">
                <a16:creationId xmlns:a16="http://schemas.microsoft.com/office/drawing/2014/main" id="{17BB2FC8-00D9-D7F0-749A-2F89312A12C5}"/>
              </a:ext>
            </a:extLst>
          </p:cNvPr>
          <p:cNvPicPr>
            <a:picLocks noChangeAspect="1"/>
          </p:cNvPicPr>
          <p:nvPr/>
        </p:nvPicPr>
        <p:blipFill>
          <a:blip r:embed="rId6"/>
          <a:stretch>
            <a:fillRect/>
          </a:stretch>
        </p:blipFill>
        <p:spPr>
          <a:xfrm>
            <a:off x="544307" y="1418281"/>
            <a:ext cx="2924175" cy="3810000"/>
          </a:xfrm>
          <a:prstGeom prst="rect">
            <a:avLst/>
          </a:prstGeom>
        </p:spPr>
      </p:pic>
      <p:sp>
        <p:nvSpPr>
          <p:cNvPr id="2" name="TextBox 1">
            <a:extLst>
              <a:ext uri="{FF2B5EF4-FFF2-40B4-BE49-F238E27FC236}">
                <a16:creationId xmlns:a16="http://schemas.microsoft.com/office/drawing/2014/main" id="{CDC06A80-4E7F-504D-7E25-CB67330E8BE7}"/>
              </a:ext>
            </a:extLst>
          </p:cNvPr>
          <p:cNvSpPr txBox="1"/>
          <p:nvPr/>
        </p:nvSpPr>
        <p:spPr>
          <a:xfrm>
            <a:off x="0" y="27432"/>
            <a:ext cx="12191999" cy="825500"/>
          </a:xfrm>
          <a:prstGeom prst="rect">
            <a:avLst/>
          </a:prstGeom>
          <a:solidFill>
            <a:srgbClr val="004469"/>
          </a:solidFill>
          <a:ln w="6350">
            <a:solidFill>
              <a:srgbClr val="004469"/>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endParaRPr lang="en-US" sz="24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90000"/>
              </a:lnSpc>
              <a:spcAft>
                <a:spcPts val="600"/>
              </a:spcAft>
            </a:pPr>
            <a:r>
              <a:rPr lang="en-US" sz="2400">
                <a:solidFill>
                  <a:schemeClr val="bg1"/>
                </a:solidFill>
                <a:latin typeface="Open Sans" panose="020B0606030504020204" pitchFamily="34" charset="0"/>
                <a:ea typeface="Open Sans" panose="020B0606030504020204" pitchFamily="34" charset="0"/>
                <a:cs typeface="Open Sans" panose="020B0606030504020204" pitchFamily="34" charset="0"/>
              </a:rPr>
              <a:t>Hypothetical Scenario: Mosaic Sample</a:t>
            </a:r>
          </a:p>
          <a:p>
            <a:pPr>
              <a:lnSpc>
                <a:spcPct val="90000"/>
              </a:lnSpc>
              <a:spcAft>
                <a:spcPts val="600"/>
              </a:spcAft>
            </a:pPr>
            <a:endParaRPr lang="en-US" sz="240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indent="-228600">
              <a:lnSpc>
                <a:spcPct val="90000"/>
              </a:lnSpc>
              <a:spcAft>
                <a:spcPts val="600"/>
              </a:spcAft>
              <a:buFont typeface="Arial" panose="020B0604020202020204" pitchFamily="34" charset="0"/>
              <a:buChar char="•"/>
            </a:pPr>
            <a:endParaRPr lang="en-US" sz="240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indent="-228600">
              <a:lnSpc>
                <a:spcPct val="90000"/>
              </a:lnSpc>
              <a:spcAft>
                <a:spcPts val="600"/>
              </a:spcAft>
              <a:buFont typeface="Arial" panose="020B0604020202020204" pitchFamily="34" charset="0"/>
              <a:buChar char="•"/>
            </a:pPr>
            <a:endParaRPr lang="en-US" sz="240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indent="-228600">
              <a:lnSpc>
                <a:spcPct val="90000"/>
              </a:lnSpc>
              <a:spcAft>
                <a:spcPts val="600"/>
              </a:spcAft>
              <a:buFont typeface="Arial" panose="020B0604020202020204" pitchFamily="34" charset="0"/>
              <a:buChar char="•"/>
            </a:pPr>
            <a:endParaRPr lang="en-US" sz="240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07235206"/>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9FF60-A601-7DB0-8071-05FDDF845D73}"/>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BB722469-835F-1D21-6752-FD80B31A496F}"/>
              </a:ext>
            </a:extLst>
          </p:cNvPr>
          <p:cNvSpPr/>
          <p:nvPr/>
        </p:nvSpPr>
        <p:spPr>
          <a:xfrm>
            <a:off x="0" y="6373136"/>
            <a:ext cx="12192000" cy="491694"/>
          </a:xfrm>
          <a:prstGeom prst="rect">
            <a:avLst/>
          </a:prstGeom>
          <a:solidFill>
            <a:srgbClr val="0046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76A7C38-73D1-AE5D-63A2-7E3BA157BA1C}"/>
              </a:ext>
            </a:extLst>
          </p:cNvPr>
          <p:cNvSpPr/>
          <p:nvPr/>
        </p:nvSpPr>
        <p:spPr>
          <a:xfrm>
            <a:off x="0" y="6176518"/>
            <a:ext cx="12192000" cy="196618"/>
          </a:xfrm>
          <a:prstGeom prst="rect">
            <a:avLst/>
          </a:prstGeom>
          <a:solidFill>
            <a:srgbClr val="8BAD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75CDB5B-BEC9-F24F-DC09-EF43D9C864EF}"/>
              </a:ext>
            </a:extLst>
          </p:cNvPr>
          <p:cNvSpPr txBox="1"/>
          <p:nvPr/>
        </p:nvSpPr>
        <p:spPr>
          <a:xfrm>
            <a:off x="4779666" y="6495873"/>
            <a:ext cx="2632668" cy="246221"/>
          </a:xfrm>
          <a:prstGeom prst="rect">
            <a:avLst/>
          </a:prstGeom>
          <a:noFill/>
        </p:spPr>
        <p:txBody>
          <a:bodyPr wrap="square" rtlCol="0">
            <a:spAutoFit/>
          </a:bodyPr>
          <a:lstStyle/>
          <a:p>
            <a:pPr algn="ctr"/>
            <a:r>
              <a:rPr lang="en-US" sz="1000" spc="300">
                <a:solidFill>
                  <a:schemeClr val="bg1"/>
                </a:solidFill>
                <a:latin typeface="Open Sans" panose="020B0606030504020204" pitchFamily="34" charset="0"/>
                <a:ea typeface="Open Sans" panose="020B0606030504020204" pitchFamily="34" charset="0"/>
                <a:cs typeface="Open Sans" panose="020B0606030504020204" pitchFamily="34" charset="0"/>
              </a:rPr>
              <a:t>www.kromatid.com</a:t>
            </a:r>
          </a:p>
        </p:txBody>
      </p:sp>
      <p:pic>
        <p:nvPicPr>
          <p:cNvPr id="6" name="Picture 5" descr="A black background with blue and white text&#10;&#10;Description automatically generated">
            <a:extLst>
              <a:ext uri="{FF2B5EF4-FFF2-40B4-BE49-F238E27FC236}">
                <a16:creationId xmlns:a16="http://schemas.microsoft.com/office/drawing/2014/main" id="{840AFF7B-AC2F-55B6-15AF-E141A1E6E54D}"/>
              </a:ext>
            </a:extLst>
          </p:cNvPr>
          <p:cNvPicPr>
            <a:picLocks noChangeAspect="1"/>
          </p:cNvPicPr>
          <p:nvPr/>
        </p:nvPicPr>
        <p:blipFill>
          <a:blip r:embed="rId3"/>
          <a:stretch>
            <a:fillRect/>
          </a:stretch>
        </p:blipFill>
        <p:spPr>
          <a:xfrm>
            <a:off x="177253" y="5351018"/>
            <a:ext cx="1816100" cy="825500"/>
          </a:xfrm>
          <a:prstGeom prst="rect">
            <a:avLst/>
          </a:prstGeom>
        </p:spPr>
      </p:pic>
      <p:sp>
        <p:nvSpPr>
          <p:cNvPr id="5" name="TextBox 4">
            <a:extLst>
              <a:ext uri="{FF2B5EF4-FFF2-40B4-BE49-F238E27FC236}">
                <a16:creationId xmlns:a16="http://schemas.microsoft.com/office/drawing/2014/main" id="{827DBCAC-37E0-12C6-0DB8-E8B8EB533503}"/>
              </a:ext>
            </a:extLst>
          </p:cNvPr>
          <p:cNvSpPr txBox="1"/>
          <p:nvPr/>
        </p:nvSpPr>
        <p:spPr>
          <a:xfrm>
            <a:off x="569361" y="2136339"/>
            <a:ext cx="4045502" cy="2585323"/>
          </a:xfrm>
          <a:prstGeom prst="rect">
            <a:avLst/>
          </a:prstGeom>
          <a:noFill/>
        </p:spPr>
        <p:txBody>
          <a:bodyPr wrap="square" rtlCol="0">
            <a:spAutoFit/>
          </a:bodyPr>
          <a:lstStyle/>
          <a:p>
            <a:pPr marL="285750" indent="-285750">
              <a:buFont typeface="Arial" panose="020B0604020202020204" pitchFamily="34" charset="0"/>
              <a:buChar char="•"/>
            </a:pPr>
            <a:r>
              <a:rPr lang="en-US">
                <a:solidFill>
                  <a:srgbClr val="004469"/>
                </a:solidFill>
                <a:latin typeface="Open Sans" panose="020B0606030504020204" pitchFamily="34" charset="0"/>
                <a:ea typeface="Open Sans" panose="020B0606030504020204" pitchFamily="34" charset="0"/>
                <a:cs typeface="Open Sans" panose="020B0606030504020204" pitchFamily="34" charset="0"/>
              </a:rPr>
              <a:t>Comparing Editing Techniques</a:t>
            </a:r>
          </a:p>
          <a:p>
            <a:pPr marL="285750" indent="-285750">
              <a:buFont typeface="Arial" panose="020B0604020202020204" pitchFamily="34" charset="0"/>
              <a:buChar char="•"/>
            </a:pPr>
            <a:endParaRPr lang="en-US">
              <a:solidFill>
                <a:srgbClr val="004469"/>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a:solidFill>
                  <a:srgbClr val="004469"/>
                </a:solidFill>
                <a:latin typeface="Open Sans" panose="020B0606030504020204" pitchFamily="34" charset="0"/>
                <a:ea typeface="Open Sans" panose="020B0606030504020204" pitchFamily="34" charset="0"/>
                <a:cs typeface="Open Sans" panose="020B0606030504020204" pitchFamily="34" charset="0"/>
              </a:rPr>
              <a:t>Comparing Donors</a:t>
            </a:r>
          </a:p>
          <a:p>
            <a:pPr marL="285750" indent="-285750">
              <a:buFont typeface="Arial" panose="020B0604020202020204" pitchFamily="34" charset="0"/>
              <a:buChar char="•"/>
            </a:pPr>
            <a:endParaRPr lang="en-US">
              <a:solidFill>
                <a:srgbClr val="004469"/>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a:solidFill>
                  <a:srgbClr val="004469"/>
                </a:solidFill>
                <a:latin typeface="Open Sans" panose="020B0606030504020204" pitchFamily="34" charset="0"/>
                <a:ea typeface="Open Sans" panose="020B0606030504020204" pitchFamily="34" charset="0"/>
                <a:cs typeface="Open Sans" panose="020B0606030504020204" pitchFamily="34" charset="0"/>
              </a:rPr>
              <a:t>Comparing Culture Conditions or Editing Components</a:t>
            </a:r>
          </a:p>
          <a:p>
            <a:pPr marL="285750" indent="-285750">
              <a:buFont typeface="Arial" panose="020B0604020202020204" pitchFamily="34" charset="0"/>
              <a:buChar char="•"/>
            </a:pPr>
            <a:endParaRPr lang="en-US">
              <a:solidFill>
                <a:srgbClr val="004469"/>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a:solidFill>
                  <a:srgbClr val="004469"/>
                </a:solidFill>
                <a:latin typeface="Open Sans" panose="020B0606030504020204" pitchFamily="34" charset="0"/>
                <a:ea typeface="Open Sans" panose="020B0606030504020204" pitchFamily="34" charset="0"/>
                <a:cs typeface="Open Sans" panose="020B0606030504020204" pitchFamily="34" charset="0"/>
              </a:rPr>
              <a:t>Comparing Conditions Over Time</a:t>
            </a:r>
          </a:p>
          <a:p>
            <a:pPr marL="285750" indent="-285750">
              <a:buFont typeface="Arial" panose="020B0604020202020204" pitchFamily="34" charset="0"/>
              <a:buChar char="•"/>
            </a:pPr>
            <a:endParaRPr lang="en-US">
              <a:solidFill>
                <a:srgbClr val="004469"/>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a:extLst>
              <a:ext uri="{FF2B5EF4-FFF2-40B4-BE49-F238E27FC236}">
                <a16:creationId xmlns:a16="http://schemas.microsoft.com/office/drawing/2014/main" id="{30BF36ED-BDB3-E317-57BF-F235392B50CB}"/>
              </a:ext>
            </a:extLst>
          </p:cNvPr>
          <p:cNvPicPr>
            <a:picLocks noChangeAspect="1"/>
          </p:cNvPicPr>
          <p:nvPr/>
        </p:nvPicPr>
        <p:blipFill>
          <a:blip r:embed="rId4"/>
          <a:stretch>
            <a:fillRect/>
          </a:stretch>
        </p:blipFill>
        <p:spPr>
          <a:xfrm>
            <a:off x="5065022" y="1952625"/>
            <a:ext cx="6296025" cy="2952750"/>
          </a:xfrm>
          <a:prstGeom prst="rect">
            <a:avLst/>
          </a:prstGeom>
        </p:spPr>
      </p:pic>
      <p:sp>
        <p:nvSpPr>
          <p:cNvPr id="2" name="TextBox 1">
            <a:extLst>
              <a:ext uri="{FF2B5EF4-FFF2-40B4-BE49-F238E27FC236}">
                <a16:creationId xmlns:a16="http://schemas.microsoft.com/office/drawing/2014/main" id="{29C0DF49-0215-0C54-E86B-DF4D3CF7EE30}"/>
              </a:ext>
            </a:extLst>
          </p:cNvPr>
          <p:cNvSpPr txBox="1"/>
          <p:nvPr/>
        </p:nvSpPr>
        <p:spPr>
          <a:xfrm>
            <a:off x="0" y="27432"/>
            <a:ext cx="12191999" cy="825500"/>
          </a:xfrm>
          <a:prstGeom prst="rect">
            <a:avLst/>
          </a:prstGeom>
          <a:solidFill>
            <a:srgbClr val="004469"/>
          </a:solidFill>
          <a:ln w="6350">
            <a:solidFill>
              <a:srgbClr val="004469"/>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endParaRPr lang="en-US" sz="24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90000"/>
              </a:lnSpc>
              <a:spcAft>
                <a:spcPts val="600"/>
              </a:spcAft>
            </a:pPr>
            <a:r>
              <a:rPr lang="en-US" sz="2400">
                <a:solidFill>
                  <a:schemeClr val="bg1"/>
                </a:solidFill>
                <a:latin typeface="Open Sans" panose="020B0606030504020204" pitchFamily="34" charset="0"/>
                <a:ea typeface="Open Sans" panose="020B0606030504020204" pitchFamily="34" charset="0"/>
                <a:cs typeface="Open Sans" panose="020B0606030504020204" pitchFamily="34" charset="0"/>
              </a:rPr>
              <a:t>Hypothetical Scenario: Heterogeneous Sample Sets</a:t>
            </a:r>
          </a:p>
          <a:p>
            <a:pPr>
              <a:lnSpc>
                <a:spcPct val="90000"/>
              </a:lnSpc>
              <a:spcAft>
                <a:spcPts val="600"/>
              </a:spcAft>
            </a:pPr>
            <a:endParaRPr lang="en-US" sz="240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indent="-228600">
              <a:lnSpc>
                <a:spcPct val="90000"/>
              </a:lnSpc>
              <a:spcAft>
                <a:spcPts val="600"/>
              </a:spcAft>
              <a:buFont typeface="Arial" panose="020B0604020202020204" pitchFamily="34" charset="0"/>
              <a:buChar char="•"/>
            </a:pPr>
            <a:endParaRPr lang="en-US" sz="240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indent="-228600">
              <a:lnSpc>
                <a:spcPct val="90000"/>
              </a:lnSpc>
              <a:spcAft>
                <a:spcPts val="600"/>
              </a:spcAft>
              <a:buFont typeface="Arial" panose="020B0604020202020204" pitchFamily="34" charset="0"/>
              <a:buChar char="•"/>
            </a:pPr>
            <a:endParaRPr lang="en-US" sz="240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indent="-228600">
              <a:lnSpc>
                <a:spcPct val="90000"/>
              </a:lnSpc>
              <a:spcAft>
                <a:spcPts val="600"/>
              </a:spcAft>
              <a:buFont typeface="Arial" panose="020B0604020202020204" pitchFamily="34" charset="0"/>
              <a:buChar char="•"/>
            </a:pPr>
            <a:endParaRPr lang="en-US" sz="240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29266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3DD295D-9E56-044D-01E7-90B5C97776FD}"/>
              </a:ext>
            </a:extLst>
          </p:cNvPr>
          <p:cNvPicPr>
            <a:picLocks noChangeAspect="1"/>
          </p:cNvPicPr>
          <p:nvPr/>
        </p:nvPicPr>
        <p:blipFill rotWithShape="1">
          <a:blip r:embed="rId4">
            <a:alphaModFix amt="24000"/>
          </a:blip>
          <a:srcRect t="12382" b="6988"/>
          <a:stretch/>
        </p:blipFill>
        <p:spPr>
          <a:xfrm>
            <a:off x="20" y="1282"/>
            <a:ext cx="12191980" cy="6856718"/>
          </a:xfrm>
          <a:prstGeom prst="rect">
            <a:avLst/>
          </a:prstGeom>
        </p:spPr>
      </p:pic>
      <p:pic>
        <p:nvPicPr>
          <p:cNvPr id="5" name="Content Placeholder 4" descr="A road leading to mountains&#10;&#10;Description automatically generated">
            <a:extLst>
              <a:ext uri="{FF2B5EF4-FFF2-40B4-BE49-F238E27FC236}">
                <a16:creationId xmlns:a16="http://schemas.microsoft.com/office/drawing/2014/main" id="{9ADBDD68-E8B6-20E1-B9B8-6E744B32136D}"/>
              </a:ext>
            </a:extLst>
          </p:cNvPr>
          <p:cNvPicPr>
            <a:picLocks noGrp="1" noChangeAspect="1"/>
          </p:cNvPicPr>
          <p:nvPr>
            <p:ph idx="1"/>
          </p:nvPr>
        </p:nvPicPr>
        <p:blipFill>
          <a:blip r:embed="rId5"/>
          <a:stretch>
            <a:fillRect/>
          </a:stretch>
        </p:blipFill>
        <p:spPr>
          <a:xfrm>
            <a:off x="5850657" y="1620336"/>
            <a:ext cx="5934974" cy="39689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a:extLst>
              <a:ext uri="{FF2B5EF4-FFF2-40B4-BE49-F238E27FC236}">
                <a16:creationId xmlns:a16="http://schemas.microsoft.com/office/drawing/2014/main" id="{944A38AE-3D78-F082-F9D3-CE1F44BC2C8F}"/>
              </a:ext>
            </a:extLst>
          </p:cNvPr>
          <p:cNvSpPr/>
          <p:nvPr/>
        </p:nvSpPr>
        <p:spPr>
          <a:xfrm>
            <a:off x="0" y="6373136"/>
            <a:ext cx="12192000" cy="491694"/>
          </a:xfrm>
          <a:prstGeom prst="rect">
            <a:avLst/>
          </a:prstGeom>
          <a:solidFill>
            <a:srgbClr val="0046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C9A43BB-F00E-57F5-D2EF-57C0BE108470}"/>
              </a:ext>
            </a:extLst>
          </p:cNvPr>
          <p:cNvSpPr/>
          <p:nvPr/>
        </p:nvSpPr>
        <p:spPr>
          <a:xfrm>
            <a:off x="0" y="6176518"/>
            <a:ext cx="12192000" cy="196618"/>
          </a:xfrm>
          <a:prstGeom prst="rect">
            <a:avLst/>
          </a:prstGeom>
          <a:solidFill>
            <a:srgbClr val="8BAD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2801F6D-681F-E270-6F51-565057438293}"/>
              </a:ext>
            </a:extLst>
          </p:cNvPr>
          <p:cNvSpPr txBox="1"/>
          <p:nvPr/>
        </p:nvSpPr>
        <p:spPr>
          <a:xfrm>
            <a:off x="4779666" y="6495873"/>
            <a:ext cx="2632668" cy="246221"/>
          </a:xfrm>
          <a:prstGeom prst="rect">
            <a:avLst/>
          </a:prstGeom>
          <a:noFill/>
        </p:spPr>
        <p:txBody>
          <a:bodyPr wrap="square" rtlCol="0">
            <a:spAutoFit/>
          </a:bodyPr>
          <a:lstStyle/>
          <a:p>
            <a:pPr algn="ctr"/>
            <a:r>
              <a:rPr lang="en-US" sz="1000" spc="300">
                <a:solidFill>
                  <a:schemeClr val="bg1"/>
                </a:solidFill>
                <a:latin typeface="Open Sans" panose="020B0606030504020204" pitchFamily="34" charset="0"/>
                <a:ea typeface="Open Sans" panose="020B0606030504020204" pitchFamily="34" charset="0"/>
                <a:cs typeface="Open Sans" panose="020B0606030504020204" pitchFamily="34" charset="0"/>
              </a:rPr>
              <a:t>www.kromatid.com</a:t>
            </a:r>
          </a:p>
        </p:txBody>
      </p:sp>
      <p:sp>
        <p:nvSpPr>
          <p:cNvPr id="23" name="TextBox 22">
            <a:extLst>
              <a:ext uri="{FF2B5EF4-FFF2-40B4-BE49-F238E27FC236}">
                <a16:creationId xmlns:a16="http://schemas.microsoft.com/office/drawing/2014/main" id="{8B959524-7227-C8A9-D846-B627F8CAE6CC}"/>
              </a:ext>
            </a:extLst>
          </p:cNvPr>
          <p:cNvSpPr txBox="1"/>
          <p:nvPr/>
        </p:nvSpPr>
        <p:spPr>
          <a:xfrm>
            <a:off x="320883" y="2401690"/>
            <a:ext cx="5073445" cy="2406274"/>
          </a:xfrm>
          <a:prstGeom prst="rect">
            <a:avLst/>
          </a:prstGeom>
          <a:solidFill>
            <a:srgbClr val="004469"/>
          </a:solidFill>
          <a:ln w="6350">
            <a:solidFill>
              <a:schemeClr val="tx1"/>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endParaRPr lang="en-US">
              <a:solidFill>
                <a:schemeClr val="bg1"/>
              </a:solidFill>
              <a:latin typeface="Open Sans"/>
              <a:ea typeface="+mn-lt"/>
              <a:cs typeface="+mn-lt"/>
            </a:endParaRPr>
          </a:p>
          <a:p>
            <a:pPr>
              <a:lnSpc>
                <a:spcPct val="90000"/>
              </a:lnSpc>
              <a:spcAft>
                <a:spcPts val="600"/>
              </a:spcAft>
            </a:pPr>
            <a:r>
              <a:rPr lang="en-US">
                <a:solidFill>
                  <a:schemeClr val="bg1"/>
                </a:solidFill>
                <a:latin typeface="Open Sans"/>
                <a:ea typeface="+mn-lt"/>
                <a:cs typeface="+mn-lt"/>
              </a:rPr>
              <a:t>KromaTiD is staffed by a committed team specializing in delivering top-tier genomic tools and services. </a:t>
            </a:r>
          </a:p>
          <a:p>
            <a:pPr>
              <a:lnSpc>
                <a:spcPct val="90000"/>
              </a:lnSpc>
              <a:spcBef>
                <a:spcPts val="1000"/>
              </a:spcBef>
            </a:pPr>
            <a:r>
              <a:rPr lang="en-US">
                <a:solidFill>
                  <a:schemeClr val="bg1"/>
                </a:solidFill>
                <a:latin typeface="Open Sans"/>
                <a:ea typeface="+mn-lt"/>
                <a:cs typeface="+mn-lt"/>
              </a:rPr>
              <a:t>Located in Longmont, Colorado, our primary mission is to offer the tools and assistance required to propel the progress of genomic medicine and research.</a:t>
            </a:r>
            <a:endParaRPr lang="en-US">
              <a:solidFill>
                <a:srgbClr val="004469"/>
              </a:solidFill>
              <a:ea typeface="+mn-lt"/>
              <a:cs typeface="+mn-lt"/>
            </a:endParaRPr>
          </a:p>
        </p:txBody>
      </p:sp>
      <p:sp>
        <p:nvSpPr>
          <p:cNvPr id="21" name="TextBox 20">
            <a:extLst>
              <a:ext uri="{FF2B5EF4-FFF2-40B4-BE49-F238E27FC236}">
                <a16:creationId xmlns:a16="http://schemas.microsoft.com/office/drawing/2014/main" id="{AAE9FC77-03B6-D4F9-4FEA-C8324EBCE898}"/>
              </a:ext>
            </a:extLst>
          </p:cNvPr>
          <p:cNvSpPr txBox="1"/>
          <p:nvPr/>
        </p:nvSpPr>
        <p:spPr>
          <a:xfrm>
            <a:off x="320883" y="317227"/>
            <a:ext cx="11543331" cy="1027791"/>
          </a:xfrm>
          <a:prstGeom prst="rect">
            <a:avLst/>
          </a:prstGeom>
          <a:solidFill>
            <a:srgbClr val="004469"/>
          </a:solidFill>
          <a:ln w="6350">
            <a:solidFill>
              <a:srgbClr val="004469"/>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endParaRPr lang="en-US" sz="28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90000"/>
              </a:lnSpc>
              <a:spcAft>
                <a:spcPts val="600"/>
              </a:spcAft>
            </a:pPr>
            <a:r>
              <a:rPr lang="en-US" sz="2800">
                <a:solidFill>
                  <a:schemeClr val="bg1"/>
                </a:solidFill>
                <a:latin typeface="Open Sans" panose="020B0606030504020204" pitchFamily="34" charset="0"/>
                <a:ea typeface="Open Sans" panose="020B0606030504020204" pitchFamily="34" charset="0"/>
                <a:cs typeface="Open Sans" panose="020B0606030504020204" pitchFamily="34" charset="0"/>
              </a:rPr>
              <a:t>Overview of KromaTiD</a:t>
            </a:r>
            <a:endParaRPr lang="en-US" sz="280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indent="-228600">
              <a:lnSpc>
                <a:spcPct val="90000"/>
              </a:lnSpc>
              <a:spcAft>
                <a:spcPts val="600"/>
              </a:spcAft>
              <a:buFont typeface="Arial" panose="020B0604020202020204" pitchFamily="34" charset="0"/>
              <a:buChar char="•"/>
            </a:pPr>
            <a:endParaRPr lang="en-US" sz="280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black background with blue and white text&#10;&#10;Description automatically generated">
            <a:extLst>
              <a:ext uri="{FF2B5EF4-FFF2-40B4-BE49-F238E27FC236}">
                <a16:creationId xmlns:a16="http://schemas.microsoft.com/office/drawing/2014/main" id="{248F62B5-E742-48CD-A4C4-895A5BC559A3}"/>
              </a:ext>
            </a:extLst>
          </p:cNvPr>
          <p:cNvPicPr>
            <a:picLocks noChangeAspect="1"/>
          </p:cNvPicPr>
          <p:nvPr/>
        </p:nvPicPr>
        <p:blipFill>
          <a:blip r:embed="rId6"/>
          <a:stretch>
            <a:fillRect/>
          </a:stretch>
        </p:blipFill>
        <p:spPr>
          <a:xfrm>
            <a:off x="177253" y="5351018"/>
            <a:ext cx="1816100" cy="825500"/>
          </a:xfrm>
          <a:prstGeom prst="rect">
            <a:avLst/>
          </a:prstGeom>
        </p:spPr>
      </p:pic>
    </p:spTree>
    <p:extLst>
      <p:ext uri="{BB962C8B-B14F-4D97-AF65-F5344CB8AC3E}">
        <p14:creationId xmlns:p14="http://schemas.microsoft.com/office/powerpoint/2010/main" val="2447122255"/>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79FF60-A601-7DB0-8071-05FDDF845D73}"/>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BB722469-835F-1D21-6752-FD80B31A496F}"/>
              </a:ext>
            </a:extLst>
          </p:cNvPr>
          <p:cNvSpPr/>
          <p:nvPr/>
        </p:nvSpPr>
        <p:spPr>
          <a:xfrm>
            <a:off x="0" y="6373136"/>
            <a:ext cx="12192000" cy="491694"/>
          </a:xfrm>
          <a:prstGeom prst="rect">
            <a:avLst/>
          </a:prstGeom>
          <a:solidFill>
            <a:srgbClr val="0046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76A7C38-73D1-AE5D-63A2-7E3BA157BA1C}"/>
              </a:ext>
            </a:extLst>
          </p:cNvPr>
          <p:cNvSpPr/>
          <p:nvPr/>
        </p:nvSpPr>
        <p:spPr>
          <a:xfrm>
            <a:off x="0" y="6176518"/>
            <a:ext cx="12192000" cy="196618"/>
          </a:xfrm>
          <a:prstGeom prst="rect">
            <a:avLst/>
          </a:prstGeom>
          <a:solidFill>
            <a:srgbClr val="8BAD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75CDB5B-BEC9-F24F-DC09-EF43D9C864EF}"/>
              </a:ext>
            </a:extLst>
          </p:cNvPr>
          <p:cNvSpPr txBox="1"/>
          <p:nvPr/>
        </p:nvSpPr>
        <p:spPr>
          <a:xfrm>
            <a:off x="4779666" y="6495873"/>
            <a:ext cx="2632668" cy="246221"/>
          </a:xfrm>
          <a:prstGeom prst="rect">
            <a:avLst/>
          </a:prstGeom>
          <a:noFill/>
        </p:spPr>
        <p:txBody>
          <a:bodyPr wrap="square" rtlCol="0">
            <a:spAutoFit/>
          </a:bodyPr>
          <a:lstStyle/>
          <a:p>
            <a:pPr algn="ctr"/>
            <a:r>
              <a:rPr lang="en-US" sz="1000" spc="300">
                <a:solidFill>
                  <a:schemeClr val="bg1"/>
                </a:solidFill>
                <a:latin typeface="Open Sans" panose="020B0606030504020204" pitchFamily="34" charset="0"/>
                <a:ea typeface="Open Sans" panose="020B0606030504020204" pitchFamily="34" charset="0"/>
                <a:cs typeface="Open Sans" panose="020B0606030504020204" pitchFamily="34" charset="0"/>
              </a:rPr>
              <a:t>www.kromatid.com</a:t>
            </a:r>
          </a:p>
        </p:txBody>
      </p:sp>
      <p:pic>
        <p:nvPicPr>
          <p:cNvPr id="6" name="Picture 5" descr="A black background with blue and white text&#10;&#10;Description automatically generated">
            <a:extLst>
              <a:ext uri="{FF2B5EF4-FFF2-40B4-BE49-F238E27FC236}">
                <a16:creationId xmlns:a16="http://schemas.microsoft.com/office/drawing/2014/main" id="{840AFF7B-AC2F-55B6-15AF-E141A1E6E54D}"/>
              </a:ext>
            </a:extLst>
          </p:cNvPr>
          <p:cNvPicPr>
            <a:picLocks noChangeAspect="1"/>
          </p:cNvPicPr>
          <p:nvPr/>
        </p:nvPicPr>
        <p:blipFill>
          <a:blip r:embed="rId3"/>
          <a:stretch>
            <a:fillRect/>
          </a:stretch>
        </p:blipFill>
        <p:spPr>
          <a:xfrm>
            <a:off x="177253" y="5351018"/>
            <a:ext cx="1816100" cy="825500"/>
          </a:xfrm>
          <a:prstGeom prst="rect">
            <a:avLst/>
          </a:prstGeom>
        </p:spPr>
      </p:pic>
      <p:sp>
        <p:nvSpPr>
          <p:cNvPr id="5" name="TextBox 4">
            <a:extLst>
              <a:ext uri="{FF2B5EF4-FFF2-40B4-BE49-F238E27FC236}">
                <a16:creationId xmlns:a16="http://schemas.microsoft.com/office/drawing/2014/main" id="{EBD45D9D-EB20-C7B4-905D-EBC2B764F772}"/>
              </a:ext>
            </a:extLst>
          </p:cNvPr>
          <p:cNvSpPr txBox="1"/>
          <p:nvPr/>
        </p:nvSpPr>
        <p:spPr>
          <a:xfrm>
            <a:off x="1" y="-1148"/>
            <a:ext cx="12191999" cy="825500"/>
          </a:xfrm>
          <a:prstGeom prst="rect">
            <a:avLst/>
          </a:prstGeom>
          <a:solidFill>
            <a:srgbClr val="004469"/>
          </a:solidFill>
          <a:ln w="6350">
            <a:solidFill>
              <a:srgbClr val="004469"/>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endParaRPr lang="en-US" sz="24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90000"/>
              </a:lnSpc>
              <a:spcAft>
                <a:spcPts val="600"/>
              </a:spcAft>
            </a:pPr>
            <a:r>
              <a:rPr lang="en-US" sz="2400">
                <a:solidFill>
                  <a:schemeClr val="bg1"/>
                </a:solidFill>
                <a:latin typeface="Open Sans" panose="020B0606030504020204" pitchFamily="34" charset="0"/>
                <a:ea typeface="Open Sans" panose="020B0606030504020204" pitchFamily="34" charset="0"/>
                <a:cs typeface="Open Sans" panose="020B0606030504020204" pitchFamily="34" charset="0"/>
              </a:rPr>
              <a:t>Orthogonal Data</a:t>
            </a:r>
          </a:p>
          <a:p>
            <a:pPr>
              <a:lnSpc>
                <a:spcPct val="90000"/>
              </a:lnSpc>
              <a:spcAft>
                <a:spcPts val="600"/>
              </a:spcAft>
            </a:pPr>
            <a:endParaRPr lang="en-US" sz="240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indent="-228600">
              <a:lnSpc>
                <a:spcPct val="90000"/>
              </a:lnSpc>
              <a:spcAft>
                <a:spcPts val="600"/>
              </a:spcAft>
              <a:buFont typeface="Arial" panose="020B0604020202020204" pitchFamily="34" charset="0"/>
              <a:buChar char="•"/>
            </a:pPr>
            <a:endParaRPr lang="en-US" sz="240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indent="-228600">
              <a:lnSpc>
                <a:spcPct val="90000"/>
              </a:lnSpc>
              <a:spcAft>
                <a:spcPts val="600"/>
              </a:spcAft>
              <a:buFont typeface="Arial" panose="020B0604020202020204" pitchFamily="34" charset="0"/>
              <a:buChar char="•"/>
            </a:pPr>
            <a:endParaRPr lang="en-US" sz="240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indent="-228600">
              <a:lnSpc>
                <a:spcPct val="90000"/>
              </a:lnSpc>
              <a:spcAft>
                <a:spcPts val="600"/>
              </a:spcAft>
              <a:buFont typeface="Arial" panose="020B0604020202020204" pitchFamily="34" charset="0"/>
              <a:buChar char="•"/>
            </a:pPr>
            <a:endParaRPr lang="en-US" sz="240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DB6A8B71-606A-1735-4C81-5AE9025F8C6A}"/>
              </a:ext>
            </a:extLst>
          </p:cNvPr>
          <p:cNvSpPr/>
          <p:nvPr/>
        </p:nvSpPr>
        <p:spPr>
          <a:xfrm>
            <a:off x="321711" y="1298470"/>
            <a:ext cx="2900362" cy="64325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G-Band Karyotyping</a:t>
            </a:r>
          </a:p>
        </p:txBody>
      </p:sp>
      <p:sp>
        <p:nvSpPr>
          <p:cNvPr id="3" name="Rectangle 2">
            <a:extLst>
              <a:ext uri="{FF2B5EF4-FFF2-40B4-BE49-F238E27FC236}">
                <a16:creationId xmlns:a16="http://schemas.microsoft.com/office/drawing/2014/main" id="{E41BEC89-F747-8F42-B21F-49FF127DEB2E}"/>
              </a:ext>
            </a:extLst>
          </p:cNvPr>
          <p:cNvSpPr/>
          <p:nvPr/>
        </p:nvSpPr>
        <p:spPr>
          <a:xfrm>
            <a:off x="321711" y="2341592"/>
            <a:ext cx="2900362" cy="640080"/>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dGH SCREEN</a:t>
            </a:r>
          </a:p>
        </p:txBody>
      </p:sp>
      <p:sp>
        <p:nvSpPr>
          <p:cNvPr id="4" name="Rectangle 3">
            <a:extLst>
              <a:ext uri="{FF2B5EF4-FFF2-40B4-BE49-F238E27FC236}">
                <a16:creationId xmlns:a16="http://schemas.microsoft.com/office/drawing/2014/main" id="{8481D3E6-B57E-F7E2-A5B0-55F44AFB720C}"/>
              </a:ext>
            </a:extLst>
          </p:cNvPr>
          <p:cNvSpPr/>
          <p:nvPr/>
        </p:nvSpPr>
        <p:spPr>
          <a:xfrm>
            <a:off x="321711" y="3384715"/>
            <a:ext cx="2900362" cy="640080"/>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dGH in-Site</a:t>
            </a:r>
          </a:p>
        </p:txBody>
      </p:sp>
      <p:sp>
        <p:nvSpPr>
          <p:cNvPr id="7" name="Rectangle 6">
            <a:extLst>
              <a:ext uri="{FF2B5EF4-FFF2-40B4-BE49-F238E27FC236}">
                <a16:creationId xmlns:a16="http://schemas.microsoft.com/office/drawing/2014/main" id="{D36B7103-6913-DD92-A4B2-E64D084AA790}"/>
              </a:ext>
            </a:extLst>
          </p:cNvPr>
          <p:cNvSpPr/>
          <p:nvPr/>
        </p:nvSpPr>
        <p:spPr>
          <a:xfrm>
            <a:off x="321711" y="4427838"/>
            <a:ext cx="2900362" cy="640080"/>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Targeted NGS</a:t>
            </a:r>
          </a:p>
        </p:txBody>
      </p:sp>
      <p:graphicFrame>
        <p:nvGraphicFramePr>
          <p:cNvPr id="12" name="Table 11">
            <a:extLst>
              <a:ext uri="{FF2B5EF4-FFF2-40B4-BE49-F238E27FC236}">
                <a16:creationId xmlns:a16="http://schemas.microsoft.com/office/drawing/2014/main" id="{8C5BAB74-07C4-0DAF-F7D4-597603825A37}"/>
              </a:ext>
            </a:extLst>
          </p:cNvPr>
          <p:cNvGraphicFramePr>
            <a:graphicFrameLocks noGrp="1"/>
          </p:cNvGraphicFramePr>
          <p:nvPr>
            <p:extLst>
              <p:ext uri="{D42A27DB-BD31-4B8C-83A1-F6EECF244321}">
                <p14:modId xmlns:p14="http://schemas.microsoft.com/office/powerpoint/2010/main" val="1141958467"/>
              </p:ext>
            </p:extLst>
          </p:nvPr>
        </p:nvGraphicFramePr>
        <p:xfrm>
          <a:off x="3571874" y="1249258"/>
          <a:ext cx="8340726" cy="741680"/>
        </p:xfrm>
        <a:graphic>
          <a:graphicData uri="http://schemas.openxmlformats.org/drawingml/2006/table">
            <a:tbl>
              <a:tblPr firstRow="1" bandRow="1">
                <a:tableStyleId>{5C22544A-7EE6-4342-B048-85BDC9FD1C3A}</a:tableStyleId>
              </a:tblPr>
              <a:tblGrid>
                <a:gridCol w="4170363">
                  <a:extLst>
                    <a:ext uri="{9D8B030D-6E8A-4147-A177-3AD203B41FA5}">
                      <a16:colId xmlns:a16="http://schemas.microsoft.com/office/drawing/2014/main" val="3450268789"/>
                    </a:ext>
                  </a:extLst>
                </a:gridCol>
                <a:gridCol w="4170363">
                  <a:extLst>
                    <a:ext uri="{9D8B030D-6E8A-4147-A177-3AD203B41FA5}">
                      <a16:colId xmlns:a16="http://schemas.microsoft.com/office/drawing/2014/main" val="3087530905"/>
                    </a:ext>
                  </a:extLst>
                </a:gridCol>
              </a:tblGrid>
              <a:tr h="370840">
                <a:tc>
                  <a:txBody>
                    <a:bodyPr/>
                    <a:lstStyle/>
                    <a:p>
                      <a:r>
                        <a:rPr lang="en-US" b="0" dirty="0">
                          <a:solidFill>
                            <a:schemeClr val="bg1"/>
                          </a:solidFill>
                        </a:rPr>
                        <a:t>Unbiased</a:t>
                      </a:r>
                    </a:p>
                  </a:txBody>
                  <a:tcPr>
                    <a:solidFill>
                      <a:schemeClr val="accent1"/>
                    </a:solidFill>
                  </a:tcPr>
                </a:tc>
                <a:tc>
                  <a:txBody>
                    <a:bodyPr/>
                    <a:lstStyle/>
                    <a:p>
                      <a:r>
                        <a:rPr lang="en-US" b="0" dirty="0">
                          <a:solidFill>
                            <a:schemeClr val="bg1"/>
                          </a:solidFill>
                        </a:rPr>
                        <a:t>Single Cell, Heterozygosity Data</a:t>
                      </a:r>
                    </a:p>
                  </a:txBody>
                  <a:tcPr>
                    <a:solidFill>
                      <a:schemeClr val="accent1"/>
                    </a:solidFill>
                  </a:tcPr>
                </a:tc>
                <a:extLst>
                  <a:ext uri="{0D108BD9-81ED-4DB2-BD59-A6C34878D82A}">
                    <a16:rowId xmlns:a16="http://schemas.microsoft.com/office/drawing/2014/main" val="3488947161"/>
                  </a:ext>
                </a:extLst>
              </a:tr>
              <a:tr h="370840">
                <a:tc>
                  <a:txBody>
                    <a:bodyPr/>
                    <a:lstStyle/>
                    <a:p>
                      <a:r>
                        <a:rPr lang="en-US" b="0" dirty="0">
                          <a:solidFill>
                            <a:schemeClr val="bg1"/>
                          </a:solidFill>
                        </a:rPr>
                        <a:t>Gross Structural Changes</a:t>
                      </a:r>
                    </a:p>
                  </a:txBody>
                  <a:tcPr>
                    <a:solidFill>
                      <a:schemeClr val="accent1"/>
                    </a:solidFill>
                  </a:tcPr>
                </a:tc>
                <a:tc>
                  <a:txBody>
                    <a:bodyPr/>
                    <a:lstStyle/>
                    <a:p>
                      <a:r>
                        <a:rPr lang="en-US" b="0" dirty="0">
                          <a:solidFill>
                            <a:schemeClr val="bg1"/>
                          </a:solidFill>
                        </a:rPr>
                        <a:t>Lower Resolution, Approximately 10 Mb</a:t>
                      </a:r>
                    </a:p>
                  </a:txBody>
                  <a:tcPr>
                    <a:solidFill>
                      <a:schemeClr val="accent1"/>
                    </a:solidFill>
                  </a:tcPr>
                </a:tc>
                <a:extLst>
                  <a:ext uri="{0D108BD9-81ED-4DB2-BD59-A6C34878D82A}">
                    <a16:rowId xmlns:a16="http://schemas.microsoft.com/office/drawing/2014/main" val="1944246420"/>
                  </a:ext>
                </a:extLst>
              </a:tr>
            </a:tbl>
          </a:graphicData>
        </a:graphic>
      </p:graphicFrame>
      <p:graphicFrame>
        <p:nvGraphicFramePr>
          <p:cNvPr id="14" name="Table 13">
            <a:extLst>
              <a:ext uri="{FF2B5EF4-FFF2-40B4-BE49-F238E27FC236}">
                <a16:creationId xmlns:a16="http://schemas.microsoft.com/office/drawing/2014/main" id="{BECB602D-144B-8360-0BFA-606FBDEA4C19}"/>
              </a:ext>
            </a:extLst>
          </p:cNvPr>
          <p:cNvGraphicFramePr>
            <a:graphicFrameLocks noGrp="1"/>
          </p:cNvGraphicFramePr>
          <p:nvPr>
            <p:extLst>
              <p:ext uri="{D42A27DB-BD31-4B8C-83A1-F6EECF244321}">
                <p14:modId xmlns:p14="http://schemas.microsoft.com/office/powerpoint/2010/main" val="1539263058"/>
              </p:ext>
            </p:extLst>
          </p:nvPr>
        </p:nvGraphicFramePr>
        <p:xfrm>
          <a:off x="3571875" y="2290792"/>
          <a:ext cx="8340726" cy="741680"/>
        </p:xfrm>
        <a:graphic>
          <a:graphicData uri="http://schemas.openxmlformats.org/drawingml/2006/table">
            <a:tbl>
              <a:tblPr firstRow="1" bandRow="1">
                <a:tableStyleId>{5C22544A-7EE6-4342-B048-85BDC9FD1C3A}</a:tableStyleId>
              </a:tblPr>
              <a:tblGrid>
                <a:gridCol w="4170363">
                  <a:extLst>
                    <a:ext uri="{9D8B030D-6E8A-4147-A177-3AD203B41FA5}">
                      <a16:colId xmlns:a16="http://schemas.microsoft.com/office/drawing/2014/main" val="3450268789"/>
                    </a:ext>
                  </a:extLst>
                </a:gridCol>
                <a:gridCol w="4170363">
                  <a:extLst>
                    <a:ext uri="{9D8B030D-6E8A-4147-A177-3AD203B41FA5}">
                      <a16:colId xmlns:a16="http://schemas.microsoft.com/office/drawing/2014/main" val="3087530905"/>
                    </a:ext>
                  </a:extLst>
                </a:gridCol>
              </a:tblGrid>
              <a:tr h="370840">
                <a:tc>
                  <a:txBody>
                    <a:bodyPr/>
                    <a:lstStyle/>
                    <a:p>
                      <a:r>
                        <a:rPr lang="en-US" b="0" dirty="0">
                          <a:solidFill>
                            <a:schemeClr val="bg1"/>
                          </a:solidFill>
                        </a:rPr>
                        <a:t>Unbiased, Sequence-Orientation Data</a:t>
                      </a:r>
                    </a:p>
                  </a:txBody>
                  <a:tcPr>
                    <a:solidFill>
                      <a:schemeClr val="accent6">
                        <a:lumMod val="75000"/>
                      </a:schemeClr>
                    </a:solidFill>
                  </a:tcPr>
                </a:tc>
                <a:tc>
                  <a:txBody>
                    <a:bodyPr/>
                    <a:lstStyle/>
                    <a:p>
                      <a:r>
                        <a:rPr lang="en-US" b="0" dirty="0">
                          <a:solidFill>
                            <a:schemeClr val="bg1"/>
                          </a:solidFill>
                        </a:rPr>
                        <a:t>Single Cell, Heterozygosity Data</a:t>
                      </a:r>
                    </a:p>
                  </a:txBody>
                  <a:tcPr>
                    <a:solidFill>
                      <a:schemeClr val="accent6">
                        <a:lumMod val="75000"/>
                      </a:schemeClr>
                    </a:solidFill>
                  </a:tcPr>
                </a:tc>
                <a:extLst>
                  <a:ext uri="{0D108BD9-81ED-4DB2-BD59-A6C34878D82A}">
                    <a16:rowId xmlns:a16="http://schemas.microsoft.com/office/drawing/2014/main" val="3488947161"/>
                  </a:ext>
                </a:extLst>
              </a:tr>
              <a:tr h="370840">
                <a:tc>
                  <a:txBody>
                    <a:bodyPr/>
                    <a:lstStyle/>
                    <a:p>
                      <a:r>
                        <a:rPr lang="en-US" b="0" dirty="0">
                          <a:solidFill>
                            <a:schemeClr val="bg1"/>
                          </a:solidFill>
                        </a:rPr>
                        <a:t>Rearrangements, Small Inversions Included</a:t>
                      </a:r>
                    </a:p>
                  </a:txBody>
                  <a:tcPr>
                    <a:solidFill>
                      <a:schemeClr val="accent6">
                        <a:lumMod val="75000"/>
                      </a:schemeClr>
                    </a:solidFill>
                  </a:tcPr>
                </a:tc>
                <a:tc>
                  <a:txBody>
                    <a:bodyPr/>
                    <a:lstStyle/>
                    <a:p>
                      <a:r>
                        <a:rPr lang="en-US" b="0" dirty="0">
                          <a:solidFill>
                            <a:schemeClr val="bg1"/>
                          </a:solidFill>
                        </a:rPr>
                        <a:t>Higher Resolution, as Low as 10 kb</a:t>
                      </a:r>
                    </a:p>
                  </a:txBody>
                  <a:tcPr>
                    <a:solidFill>
                      <a:schemeClr val="accent6">
                        <a:lumMod val="75000"/>
                      </a:schemeClr>
                    </a:solidFill>
                  </a:tcPr>
                </a:tc>
                <a:extLst>
                  <a:ext uri="{0D108BD9-81ED-4DB2-BD59-A6C34878D82A}">
                    <a16:rowId xmlns:a16="http://schemas.microsoft.com/office/drawing/2014/main" val="1944246420"/>
                  </a:ext>
                </a:extLst>
              </a:tr>
            </a:tbl>
          </a:graphicData>
        </a:graphic>
      </p:graphicFrame>
      <p:graphicFrame>
        <p:nvGraphicFramePr>
          <p:cNvPr id="15" name="Table 14">
            <a:extLst>
              <a:ext uri="{FF2B5EF4-FFF2-40B4-BE49-F238E27FC236}">
                <a16:creationId xmlns:a16="http://schemas.microsoft.com/office/drawing/2014/main" id="{B997625C-FACA-AE49-49D8-A1516407EBA1}"/>
              </a:ext>
            </a:extLst>
          </p:cNvPr>
          <p:cNvGraphicFramePr>
            <a:graphicFrameLocks noGrp="1"/>
          </p:cNvGraphicFramePr>
          <p:nvPr>
            <p:extLst>
              <p:ext uri="{D42A27DB-BD31-4B8C-83A1-F6EECF244321}">
                <p14:modId xmlns:p14="http://schemas.microsoft.com/office/powerpoint/2010/main" val="295321031"/>
              </p:ext>
            </p:extLst>
          </p:nvPr>
        </p:nvGraphicFramePr>
        <p:xfrm>
          <a:off x="3571874" y="3333915"/>
          <a:ext cx="8340726" cy="741680"/>
        </p:xfrm>
        <a:graphic>
          <a:graphicData uri="http://schemas.openxmlformats.org/drawingml/2006/table">
            <a:tbl>
              <a:tblPr firstRow="1" bandRow="1">
                <a:tableStyleId>{5C22544A-7EE6-4342-B048-85BDC9FD1C3A}</a:tableStyleId>
              </a:tblPr>
              <a:tblGrid>
                <a:gridCol w="4170363">
                  <a:extLst>
                    <a:ext uri="{9D8B030D-6E8A-4147-A177-3AD203B41FA5}">
                      <a16:colId xmlns:a16="http://schemas.microsoft.com/office/drawing/2014/main" val="3450268789"/>
                    </a:ext>
                  </a:extLst>
                </a:gridCol>
                <a:gridCol w="4170363">
                  <a:extLst>
                    <a:ext uri="{9D8B030D-6E8A-4147-A177-3AD203B41FA5}">
                      <a16:colId xmlns:a16="http://schemas.microsoft.com/office/drawing/2014/main" val="3087530905"/>
                    </a:ext>
                  </a:extLst>
                </a:gridCol>
              </a:tblGrid>
              <a:tr h="370840">
                <a:tc>
                  <a:txBody>
                    <a:bodyPr/>
                    <a:lstStyle/>
                    <a:p>
                      <a:r>
                        <a:rPr lang="en-US" b="0" dirty="0">
                          <a:solidFill>
                            <a:schemeClr val="bg1"/>
                          </a:solidFill>
                        </a:rPr>
                        <a:t>Targeted, Sequence-Orientation Data</a:t>
                      </a:r>
                    </a:p>
                  </a:txBody>
                  <a:tcPr>
                    <a:solidFill>
                      <a:srgbClr val="7030A0"/>
                    </a:solidFill>
                  </a:tcPr>
                </a:tc>
                <a:tc>
                  <a:txBody>
                    <a:bodyPr/>
                    <a:lstStyle/>
                    <a:p>
                      <a:r>
                        <a:rPr lang="en-US" b="0" dirty="0">
                          <a:solidFill>
                            <a:schemeClr val="bg1"/>
                          </a:solidFill>
                        </a:rPr>
                        <a:t>Single Cell, Heterozygosity Data</a:t>
                      </a:r>
                    </a:p>
                  </a:txBody>
                  <a:tcPr>
                    <a:solidFill>
                      <a:srgbClr val="7030A0"/>
                    </a:solidFill>
                  </a:tcPr>
                </a:tc>
                <a:extLst>
                  <a:ext uri="{0D108BD9-81ED-4DB2-BD59-A6C34878D82A}">
                    <a16:rowId xmlns:a16="http://schemas.microsoft.com/office/drawing/2014/main" val="3488947161"/>
                  </a:ext>
                </a:extLst>
              </a:tr>
              <a:tr h="370840">
                <a:tc>
                  <a:txBody>
                    <a:bodyPr/>
                    <a:lstStyle/>
                    <a:p>
                      <a:r>
                        <a:rPr lang="en-US" b="0" dirty="0">
                          <a:solidFill>
                            <a:schemeClr val="bg1"/>
                          </a:solidFill>
                        </a:rPr>
                        <a:t>Tracks Inserts, Target Site Rearrangements</a:t>
                      </a:r>
                    </a:p>
                  </a:txBody>
                  <a:tcPr>
                    <a:solidFill>
                      <a:srgbClr val="7030A0"/>
                    </a:solidFill>
                  </a:tcPr>
                </a:tc>
                <a:tc>
                  <a:txBody>
                    <a:bodyPr/>
                    <a:lstStyle/>
                    <a:p>
                      <a:r>
                        <a:rPr lang="en-US" b="0" dirty="0">
                          <a:solidFill>
                            <a:schemeClr val="bg1"/>
                          </a:solidFill>
                        </a:rPr>
                        <a:t>Can Achieve Resolution Below 2 kb</a:t>
                      </a:r>
                    </a:p>
                  </a:txBody>
                  <a:tcPr>
                    <a:solidFill>
                      <a:srgbClr val="7030A0"/>
                    </a:solidFill>
                  </a:tcPr>
                </a:tc>
                <a:extLst>
                  <a:ext uri="{0D108BD9-81ED-4DB2-BD59-A6C34878D82A}">
                    <a16:rowId xmlns:a16="http://schemas.microsoft.com/office/drawing/2014/main" val="1944246420"/>
                  </a:ext>
                </a:extLst>
              </a:tr>
            </a:tbl>
          </a:graphicData>
        </a:graphic>
      </p:graphicFrame>
      <p:graphicFrame>
        <p:nvGraphicFramePr>
          <p:cNvPr id="16" name="Table 15">
            <a:extLst>
              <a:ext uri="{FF2B5EF4-FFF2-40B4-BE49-F238E27FC236}">
                <a16:creationId xmlns:a16="http://schemas.microsoft.com/office/drawing/2014/main" id="{BD2F415F-8A91-5559-CC2F-BD51BAF368EA}"/>
              </a:ext>
            </a:extLst>
          </p:cNvPr>
          <p:cNvGraphicFramePr>
            <a:graphicFrameLocks noGrp="1"/>
          </p:cNvGraphicFramePr>
          <p:nvPr>
            <p:extLst>
              <p:ext uri="{D42A27DB-BD31-4B8C-83A1-F6EECF244321}">
                <p14:modId xmlns:p14="http://schemas.microsoft.com/office/powerpoint/2010/main" val="1165293699"/>
              </p:ext>
            </p:extLst>
          </p:nvPr>
        </p:nvGraphicFramePr>
        <p:xfrm>
          <a:off x="3571874" y="4377038"/>
          <a:ext cx="8340726" cy="741680"/>
        </p:xfrm>
        <a:graphic>
          <a:graphicData uri="http://schemas.openxmlformats.org/drawingml/2006/table">
            <a:tbl>
              <a:tblPr firstRow="1" bandRow="1">
                <a:tableStyleId>{5C22544A-7EE6-4342-B048-85BDC9FD1C3A}</a:tableStyleId>
              </a:tblPr>
              <a:tblGrid>
                <a:gridCol w="4170363">
                  <a:extLst>
                    <a:ext uri="{9D8B030D-6E8A-4147-A177-3AD203B41FA5}">
                      <a16:colId xmlns:a16="http://schemas.microsoft.com/office/drawing/2014/main" val="3450268789"/>
                    </a:ext>
                  </a:extLst>
                </a:gridCol>
                <a:gridCol w="4170363">
                  <a:extLst>
                    <a:ext uri="{9D8B030D-6E8A-4147-A177-3AD203B41FA5}">
                      <a16:colId xmlns:a16="http://schemas.microsoft.com/office/drawing/2014/main" val="3087530905"/>
                    </a:ext>
                  </a:extLst>
                </a:gridCol>
              </a:tblGrid>
              <a:tr h="370840">
                <a:tc>
                  <a:txBody>
                    <a:bodyPr/>
                    <a:lstStyle/>
                    <a:p>
                      <a:r>
                        <a:rPr lang="en-US" b="0" dirty="0">
                          <a:solidFill>
                            <a:schemeClr val="bg1"/>
                          </a:solidFill>
                        </a:rPr>
                        <a:t>Targeted Sequencing at Loci of Concern</a:t>
                      </a:r>
                    </a:p>
                  </a:txBody>
                  <a:tcPr>
                    <a:solidFill>
                      <a:srgbClr val="C00000"/>
                    </a:solidFill>
                  </a:tcPr>
                </a:tc>
                <a:tc>
                  <a:txBody>
                    <a:bodyPr/>
                    <a:lstStyle/>
                    <a:p>
                      <a:r>
                        <a:rPr lang="en-US" b="0" dirty="0">
                          <a:solidFill>
                            <a:schemeClr val="bg1"/>
                          </a:solidFill>
                        </a:rPr>
                        <a:t>Mingled DNA Strands from Multiple Cells</a:t>
                      </a:r>
                    </a:p>
                  </a:txBody>
                  <a:tcPr>
                    <a:solidFill>
                      <a:srgbClr val="C00000"/>
                    </a:solidFill>
                  </a:tcPr>
                </a:tc>
                <a:extLst>
                  <a:ext uri="{0D108BD9-81ED-4DB2-BD59-A6C34878D82A}">
                    <a16:rowId xmlns:a16="http://schemas.microsoft.com/office/drawing/2014/main" val="3488947161"/>
                  </a:ext>
                </a:extLst>
              </a:tr>
              <a:tr h="370840">
                <a:tc>
                  <a:txBody>
                    <a:bodyPr/>
                    <a:lstStyle/>
                    <a:p>
                      <a:r>
                        <a:rPr lang="en-US" b="0" dirty="0">
                          <a:solidFill>
                            <a:schemeClr val="bg1"/>
                          </a:solidFill>
                        </a:rPr>
                        <a:t>Accuracy/Bias Are Platform-Dependent</a:t>
                      </a:r>
                    </a:p>
                  </a:txBody>
                  <a:tcPr>
                    <a:solidFill>
                      <a:srgbClr val="C00000"/>
                    </a:solidFill>
                  </a:tcPr>
                </a:tc>
                <a:tc>
                  <a:txBody>
                    <a:bodyPr/>
                    <a:lstStyle/>
                    <a:p>
                      <a:r>
                        <a:rPr lang="en-US" b="0" dirty="0">
                          <a:solidFill>
                            <a:schemeClr val="bg1"/>
                          </a:solidFill>
                        </a:rPr>
                        <a:t>Base Pair-Level Resolution</a:t>
                      </a:r>
                    </a:p>
                  </a:txBody>
                  <a:tcPr>
                    <a:solidFill>
                      <a:srgbClr val="C00000"/>
                    </a:solidFill>
                  </a:tcPr>
                </a:tc>
                <a:extLst>
                  <a:ext uri="{0D108BD9-81ED-4DB2-BD59-A6C34878D82A}">
                    <a16:rowId xmlns:a16="http://schemas.microsoft.com/office/drawing/2014/main" val="1944246420"/>
                  </a:ext>
                </a:extLst>
              </a:tr>
            </a:tbl>
          </a:graphicData>
        </a:graphic>
      </p:graphicFrame>
    </p:spTree>
    <p:extLst>
      <p:ext uri="{BB962C8B-B14F-4D97-AF65-F5344CB8AC3E}">
        <p14:creationId xmlns:p14="http://schemas.microsoft.com/office/powerpoint/2010/main" val="1753969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679FF60-A601-7DB0-8071-05FDDF845D73}"/>
            </a:ext>
          </a:extLst>
        </p:cNvPr>
        <p:cNvGrpSpPr/>
        <p:nvPr/>
      </p:nvGrpSpPr>
      <p:grpSpPr>
        <a:xfrm>
          <a:off x="0" y="0"/>
          <a:ext cx="0" cy="0"/>
          <a:chOff x="0" y="0"/>
          <a:chExt cx="0" cy="0"/>
        </a:xfrm>
      </p:grpSpPr>
      <p:pic>
        <p:nvPicPr>
          <p:cNvPr id="52" name="Picture 51">
            <a:extLst>
              <a:ext uri="{FF2B5EF4-FFF2-40B4-BE49-F238E27FC236}">
                <a16:creationId xmlns:a16="http://schemas.microsoft.com/office/drawing/2014/main" id="{6F515C95-66D4-FDF8-C3AB-5CCB29EB0F95}"/>
              </a:ext>
            </a:extLst>
          </p:cNvPr>
          <p:cNvPicPr>
            <a:picLocks noChangeAspect="1"/>
          </p:cNvPicPr>
          <p:nvPr/>
        </p:nvPicPr>
        <p:blipFill>
          <a:blip r:embed="rId3"/>
          <a:stretch>
            <a:fillRect/>
          </a:stretch>
        </p:blipFill>
        <p:spPr>
          <a:xfrm>
            <a:off x="6502676" y="1220216"/>
            <a:ext cx="4991096" cy="4417568"/>
          </a:xfrm>
          <a:prstGeom prst="rect">
            <a:avLst/>
          </a:prstGeom>
        </p:spPr>
      </p:pic>
      <p:sp>
        <p:nvSpPr>
          <p:cNvPr id="9" name="Rectangle 8">
            <a:extLst>
              <a:ext uri="{FF2B5EF4-FFF2-40B4-BE49-F238E27FC236}">
                <a16:creationId xmlns:a16="http://schemas.microsoft.com/office/drawing/2014/main" id="{BB722469-835F-1D21-6752-FD80B31A496F}"/>
              </a:ext>
            </a:extLst>
          </p:cNvPr>
          <p:cNvSpPr/>
          <p:nvPr/>
        </p:nvSpPr>
        <p:spPr>
          <a:xfrm>
            <a:off x="0" y="6373136"/>
            <a:ext cx="12192000" cy="491694"/>
          </a:xfrm>
          <a:prstGeom prst="rect">
            <a:avLst/>
          </a:prstGeom>
          <a:solidFill>
            <a:srgbClr val="0046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76A7C38-73D1-AE5D-63A2-7E3BA157BA1C}"/>
              </a:ext>
            </a:extLst>
          </p:cNvPr>
          <p:cNvSpPr/>
          <p:nvPr/>
        </p:nvSpPr>
        <p:spPr>
          <a:xfrm>
            <a:off x="0" y="6176518"/>
            <a:ext cx="12192000" cy="196618"/>
          </a:xfrm>
          <a:prstGeom prst="rect">
            <a:avLst/>
          </a:prstGeom>
          <a:solidFill>
            <a:srgbClr val="8BAD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75CDB5B-BEC9-F24F-DC09-EF43D9C864EF}"/>
              </a:ext>
            </a:extLst>
          </p:cNvPr>
          <p:cNvSpPr txBox="1"/>
          <p:nvPr/>
        </p:nvSpPr>
        <p:spPr>
          <a:xfrm>
            <a:off x="4779666" y="6495873"/>
            <a:ext cx="2632668" cy="246221"/>
          </a:xfrm>
          <a:prstGeom prst="rect">
            <a:avLst/>
          </a:prstGeom>
          <a:noFill/>
        </p:spPr>
        <p:txBody>
          <a:bodyPr wrap="square" rtlCol="0">
            <a:spAutoFit/>
          </a:bodyPr>
          <a:lstStyle/>
          <a:p>
            <a:pPr algn="ctr"/>
            <a:r>
              <a:rPr lang="en-US" sz="1000" spc="300">
                <a:solidFill>
                  <a:schemeClr val="bg1"/>
                </a:solidFill>
                <a:latin typeface="Open Sans" panose="020B0606030504020204" pitchFamily="34" charset="0"/>
                <a:ea typeface="Open Sans" panose="020B0606030504020204" pitchFamily="34" charset="0"/>
                <a:cs typeface="Open Sans" panose="020B0606030504020204" pitchFamily="34" charset="0"/>
              </a:rPr>
              <a:t>www.kromatid.com</a:t>
            </a:r>
          </a:p>
        </p:txBody>
      </p:sp>
      <p:sp>
        <p:nvSpPr>
          <p:cNvPr id="5" name="TextBox 4">
            <a:extLst>
              <a:ext uri="{FF2B5EF4-FFF2-40B4-BE49-F238E27FC236}">
                <a16:creationId xmlns:a16="http://schemas.microsoft.com/office/drawing/2014/main" id="{EBD45D9D-EB20-C7B4-905D-EBC2B764F772}"/>
              </a:ext>
            </a:extLst>
          </p:cNvPr>
          <p:cNvSpPr txBox="1"/>
          <p:nvPr/>
        </p:nvSpPr>
        <p:spPr>
          <a:xfrm>
            <a:off x="0" y="27432"/>
            <a:ext cx="12191999" cy="825500"/>
          </a:xfrm>
          <a:prstGeom prst="rect">
            <a:avLst/>
          </a:prstGeom>
          <a:solidFill>
            <a:srgbClr val="004469"/>
          </a:solidFill>
          <a:ln w="6350">
            <a:solidFill>
              <a:srgbClr val="004469"/>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endParaRPr lang="en-US" sz="24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90000"/>
              </a:lnSpc>
              <a:spcAft>
                <a:spcPts val="600"/>
              </a:spcAft>
            </a:pPr>
            <a:r>
              <a:rPr lang="en-US" sz="2400">
                <a:solidFill>
                  <a:schemeClr val="bg1"/>
                </a:solidFill>
                <a:latin typeface="Open Sans" panose="020B0606030504020204" pitchFamily="34" charset="0"/>
                <a:ea typeface="Open Sans" panose="020B0606030504020204" pitchFamily="34" charset="0"/>
                <a:cs typeface="Open Sans" panose="020B0606030504020204" pitchFamily="34" charset="0"/>
              </a:rPr>
              <a:t>Other Multicolored Karyotyping Techniques</a:t>
            </a:r>
          </a:p>
          <a:p>
            <a:pPr>
              <a:lnSpc>
                <a:spcPct val="90000"/>
              </a:lnSpc>
              <a:spcAft>
                <a:spcPts val="600"/>
              </a:spcAft>
            </a:pPr>
            <a:endParaRPr lang="en-US" sz="240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indent="-228600">
              <a:lnSpc>
                <a:spcPct val="90000"/>
              </a:lnSpc>
              <a:spcAft>
                <a:spcPts val="600"/>
              </a:spcAft>
              <a:buFont typeface="Arial" panose="020B0604020202020204" pitchFamily="34" charset="0"/>
              <a:buChar char="•"/>
            </a:pPr>
            <a:endParaRPr lang="en-US" sz="240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indent="-228600">
              <a:lnSpc>
                <a:spcPct val="90000"/>
              </a:lnSpc>
              <a:spcAft>
                <a:spcPts val="600"/>
              </a:spcAft>
              <a:buFont typeface="Arial" panose="020B0604020202020204" pitchFamily="34" charset="0"/>
              <a:buChar char="•"/>
            </a:pPr>
            <a:endParaRPr lang="en-US" sz="240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indent="-228600">
              <a:lnSpc>
                <a:spcPct val="90000"/>
              </a:lnSpc>
              <a:spcAft>
                <a:spcPts val="600"/>
              </a:spcAft>
              <a:buFont typeface="Arial" panose="020B0604020202020204" pitchFamily="34" charset="0"/>
              <a:buChar char="•"/>
            </a:pPr>
            <a:endParaRPr lang="en-US" sz="240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BE6575FE-EED0-BE0F-433F-136DC4726875}"/>
              </a:ext>
            </a:extLst>
          </p:cNvPr>
          <p:cNvPicPr>
            <a:picLocks noChangeAspect="1"/>
          </p:cNvPicPr>
          <p:nvPr/>
        </p:nvPicPr>
        <p:blipFill>
          <a:blip r:embed="rId4"/>
          <a:stretch>
            <a:fillRect/>
          </a:stretch>
        </p:blipFill>
        <p:spPr>
          <a:xfrm>
            <a:off x="698224" y="1220216"/>
            <a:ext cx="4991100" cy="4417568"/>
          </a:xfrm>
          <a:prstGeom prst="rect">
            <a:avLst/>
          </a:prstGeom>
        </p:spPr>
      </p:pic>
      <p:pic>
        <p:nvPicPr>
          <p:cNvPr id="6" name="Picture 5" descr="A black background with blue and white text&#10;&#10;Description automatically generated">
            <a:extLst>
              <a:ext uri="{FF2B5EF4-FFF2-40B4-BE49-F238E27FC236}">
                <a16:creationId xmlns:a16="http://schemas.microsoft.com/office/drawing/2014/main" id="{840AFF7B-AC2F-55B6-15AF-E141A1E6E54D}"/>
              </a:ext>
            </a:extLst>
          </p:cNvPr>
          <p:cNvPicPr>
            <a:picLocks noChangeAspect="1"/>
          </p:cNvPicPr>
          <p:nvPr/>
        </p:nvPicPr>
        <p:blipFill>
          <a:blip r:embed="rId5"/>
          <a:stretch>
            <a:fillRect/>
          </a:stretch>
        </p:blipFill>
        <p:spPr>
          <a:xfrm>
            <a:off x="177253" y="5351018"/>
            <a:ext cx="1816100" cy="825500"/>
          </a:xfrm>
          <a:prstGeom prst="rect">
            <a:avLst/>
          </a:prstGeom>
        </p:spPr>
      </p:pic>
      <p:sp>
        <p:nvSpPr>
          <p:cNvPr id="12" name="TextBox 11">
            <a:extLst>
              <a:ext uri="{FF2B5EF4-FFF2-40B4-BE49-F238E27FC236}">
                <a16:creationId xmlns:a16="http://schemas.microsoft.com/office/drawing/2014/main" id="{901CC7EC-419D-ED02-C237-B8E5BE21E2DA}"/>
              </a:ext>
            </a:extLst>
          </p:cNvPr>
          <p:cNvSpPr txBox="1"/>
          <p:nvPr/>
        </p:nvSpPr>
        <p:spPr>
          <a:xfrm>
            <a:off x="2394450" y="1022334"/>
            <a:ext cx="1598648" cy="369332"/>
          </a:xfrm>
          <a:prstGeom prst="rect">
            <a:avLst/>
          </a:prstGeom>
          <a:noFill/>
        </p:spPr>
        <p:txBody>
          <a:bodyPr wrap="square" lIns="91440" tIns="45720" rIns="91440" bIns="45720" rtlCol="0" anchor="t">
            <a:spAutoFit/>
          </a:bodyPr>
          <a:lstStyle/>
          <a:p>
            <a:r>
              <a:rPr lang="en-US" b="1" kern="0" dirty="0">
                <a:solidFill>
                  <a:schemeClr val="accent1">
                    <a:lumMod val="40000"/>
                    <a:lumOff val="60000"/>
                  </a:schemeClr>
                </a:solidFill>
                <a:latin typeface="Open Sans"/>
                <a:ea typeface="Open Sans"/>
                <a:cs typeface="Open Sans"/>
              </a:rPr>
              <a:t>dGH SCREEN</a:t>
            </a:r>
            <a:endParaRPr lang="en-US" dirty="0">
              <a:solidFill>
                <a:schemeClr val="accent1">
                  <a:lumMod val="40000"/>
                  <a:lumOff val="60000"/>
                </a:schemeClr>
              </a:solidFill>
              <a:cs typeface="Calibri"/>
            </a:endParaRPr>
          </a:p>
        </p:txBody>
      </p:sp>
      <p:sp>
        <p:nvSpPr>
          <p:cNvPr id="15" name="Arrow: Right 14">
            <a:extLst>
              <a:ext uri="{FF2B5EF4-FFF2-40B4-BE49-F238E27FC236}">
                <a16:creationId xmlns:a16="http://schemas.microsoft.com/office/drawing/2014/main" id="{F79F299C-0C00-F544-C14F-83C3C04C6CB9}"/>
              </a:ext>
            </a:extLst>
          </p:cNvPr>
          <p:cNvSpPr/>
          <p:nvPr/>
        </p:nvSpPr>
        <p:spPr>
          <a:xfrm>
            <a:off x="698224" y="1594590"/>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76A44923-FD99-2912-ECDD-E7EFF85AD0ED}"/>
              </a:ext>
            </a:extLst>
          </p:cNvPr>
          <p:cNvSpPr/>
          <p:nvPr/>
        </p:nvSpPr>
        <p:spPr>
          <a:xfrm>
            <a:off x="2102955" y="2293642"/>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A14DD015-5D15-5C02-7916-6AA23FC1EBA7}"/>
              </a:ext>
            </a:extLst>
          </p:cNvPr>
          <p:cNvSpPr/>
          <p:nvPr/>
        </p:nvSpPr>
        <p:spPr>
          <a:xfrm>
            <a:off x="1397276" y="3615546"/>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C1DECA8B-E05F-65A4-D46A-14860D3BE22F}"/>
              </a:ext>
            </a:extLst>
          </p:cNvPr>
          <p:cNvSpPr/>
          <p:nvPr/>
        </p:nvSpPr>
        <p:spPr>
          <a:xfrm flipH="1">
            <a:off x="2096328" y="3615546"/>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46F4AA03-BDA3-8073-8BBE-9E36E1807075}"/>
              </a:ext>
            </a:extLst>
          </p:cNvPr>
          <p:cNvSpPr/>
          <p:nvPr/>
        </p:nvSpPr>
        <p:spPr>
          <a:xfrm>
            <a:off x="2075623" y="3035112"/>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772A3B31-1610-FA43-0EB7-1631DB12C6F8}"/>
              </a:ext>
            </a:extLst>
          </p:cNvPr>
          <p:cNvSpPr/>
          <p:nvPr/>
        </p:nvSpPr>
        <p:spPr>
          <a:xfrm flipH="1">
            <a:off x="2814374" y="3035112"/>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422EFB34-176A-576E-2DF3-A7E229BFD127}"/>
              </a:ext>
            </a:extLst>
          </p:cNvPr>
          <p:cNvSpPr/>
          <p:nvPr/>
        </p:nvSpPr>
        <p:spPr>
          <a:xfrm flipH="1">
            <a:off x="3478581" y="3118954"/>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9D063290-0A92-D680-F4DF-5CD9B9716B3E}"/>
              </a:ext>
            </a:extLst>
          </p:cNvPr>
          <p:cNvSpPr/>
          <p:nvPr/>
        </p:nvSpPr>
        <p:spPr>
          <a:xfrm>
            <a:off x="4096579" y="3531704"/>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Right 27">
            <a:extLst>
              <a:ext uri="{FF2B5EF4-FFF2-40B4-BE49-F238E27FC236}">
                <a16:creationId xmlns:a16="http://schemas.microsoft.com/office/drawing/2014/main" id="{CDEAE984-DA1E-1B50-D5CB-199B949E99D3}"/>
              </a:ext>
            </a:extLst>
          </p:cNvPr>
          <p:cNvSpPr/>
          <p:nvPr/>
        </p:nvSpPr>
        <p:spPr>
          <a:xfrm>
            <a:off x="1410530" y="4524888"/>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3B25CF65-DCCA-F5A7-9EAA-2772AAD1D5A5}"/>
              </a:ext>
            </a:extLst>
          </p:cNvPr>
          <p:cNvSpPr/>
          <p:nvPr/>
        </p:nvSpPr>
        <p:spPr>
          <a:xfrm>
            <a:off x="4384814" y="4986495"/>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929249D9-3104-0FCC-0473-18C19AAC06A1}"/>
              </a:ext>
            </a:extLst>
          </p:cNvPr>
          <p:cNvSpPr/>
          <p:nvPr/>
        </p:nvSpPr>
        <p:spPr>
          <a:xfrm>
            <a:off x="4990271" y="5070049"/>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C1FF18C1-43F9-86B8-E74E-5CA17AF714A1}"/>
              </a:ext>
            </a:extLst>
          </p:cNvPr>
          <p:cNvSpPr txBox="1"/>
          <p:nvPr/>
        </p:nvSpPr>
        <p:spPr>
          <a:xfrm>
            <a:off x="7706346" y="1022334"/>
            <a:ext cx="2583760" cy="369332"/>
          </a:xfrm>
          <a:prstGeom prst="rect">
            <a:avLst/>
          </a:prstGeom>
          <a:noFill/>
        </p:spPr>
        <p:txBody>
          <a:bodyPr wrap="square" lIns="91440" tIns="45720" rIns="91440" bIns="45720" rtlCol="0" anchor="t">
            <a:spAutoFit/>
          </a:bodyPr>
          <a:lstStyle/>
          <a:p>
            <a:r>
              <a:rPr lang="en-US" b="1" kern="0">
                <a:solidFill>
                  <a:schemeClr val="accent1">
                    <a:lumMod val="40000"/>
                    <a:lumOff val="60000"/>
                  </a:schemeClr>
                </a:solidFill>
                <a:latin typeface="Open Sans"/>
                <a:ea typeface="Open Sans"/>
                <a:cs typeface="Open Sans"/>
              </a:rPr>
              <a:t>Spectral Karyotyping</a:t>
            </a:r>
            <a:endParaRPr lang="en-US">
              <a:solidFill>
                <a:schemeClr val="accent1">
                  <a:lumMod val="40000"/>
                  <a:lumOff val="60000"/>
                </a:schemeClr>
              </a:solidFill>
              <a:cs typeface="Calibri"/>
            </a:endParaRPr>
          </a:p>
        </p:txBody>
      </p:sp>
      <p:sp>
        <p:nvSpPr>
          <p:cNvPr id="33" name="Arrow: Right 32">
            <a:extLst>
              <a:ext uri="{FF2B5EF4-FFF2-40B4-BE49-F238E27FC236}">
                <a16:creationId xmlns:a16="http://schemas.microsoft.com/office/drawing/2014/main" id="{3B057909-B68A-480A-1643-06079B4F0D8D}"/>
              </a:ext>
            </a:extLst>
          </p:cNvPr>
          <p:cNvSpPr/>
          <p:nvPr/>
        </p:nvSpPr>
        <p:spPr>
          <a:xfrm>
            <a:off x="6502676" y="1594590"/>
            <a:ext cx="149087" cy="167684"/>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Right 33">
            <a:extLst>
              <a:ext uri="{FF2B5EF4-FFF2-40B4-BE49-F238E27FC236}">
                <a16:creationId xmlns:a16="http://schemas.microsoft.com/office/drawing/2014/main" id="{88F7E8B7-E7E1-6A25-0977-93550C47089A}"/>
              </a:ext>
            </a:extLst>
          </p:cNvPr>
          <p:cNvSpPr/>
          <p:nvPr/>
        </p:nvSpPr>
        <p:spPr>
          <a:xfrm>
            <a:off x="7907407" y="2293642"/>
            <a:ext cx="149087" cy="167684"/>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Right 35">
            <a:extLst>
              <a:ext uri="{FF2B5EF4-FFF2-40B4-BE49-F238E27FC236}">
                <a16:creationId xmlns:a16="http://schemas.microsoft.com/office/drawing/2014/main" id="{12887F46-F81D-4365-CF53-9824CDCAD31E}"/>
              </a:ext>
            </a:extLst>
          </p:cNvPr>
          <p:cNvSpPr/>
          <p:nvPr/>
        </p:nvSpPr>
        <p:spPr>
          <a:xfrm>
            <a:off x="7201728" y="3615546"/>
            <a:ext cx="149087" cy="167684"/>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Right 36">
            <a:extLst>
              <a:ext uri="{FF2B5EF4-FFF2-40B4-BE49-F238E27FC236}">
                <a16:creationId xmlns:a16="http://schemas.microsoft.com/office/drawing/2014/main" id="{02BC2415-1B29-DDB0-EE64-720B7953DD5A}"/>
              </a:ext>
            </a:extLst>
          </p:cNvPr>
          <p:cNvSpPr/>
          <p:nvPr/>
        </p:nvSpPr>
        <p:spPr>
          <a:xfrm flipH="1">
            <a:off x="7900780" y="3615546"/>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Right 37">
            <a:extLst>
              <a:ext uri="{FF2B5EF4-FFF2-40B4-BE49-F238E27FC236}">
                <a16:creationId xmlns:a16="http://schemas.microsoft.com/office/drawing/2014/main" id="{870C9FF5-CB53-66FE-7296-2A0C0604E4DF}"/>
              </a:ext>
            </a:extLst>
          </p:cNvPr>
          <p:cNvSpPr/>
          <p:nvPr/>
        </p:nvSpPr>
        <p:spPr>
          <a:xfrm>
            <a:off x="7880075" y="3035112"/>
            <a:ext cx="149087" cy="167684"/>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Right 38">
            <a:extLst>
              <a:ext uri="{FF2B5EF4-FFF2-40B4-BE49-F238E27FC236}">
                <a16:creationId xmlns:a16="http://schemas.microsoft.com/office/drawing/2014/main" id="{9066D338-0F3B-8572-D743-4BA1B85E3292}"/>
              </a:ext>
            </a:extLst>
          </p:cNvPr>
          <p:cNvSpPr/>
          <p:nvPr/>
        </p:nvSpPr>
        <p:spPr>
          <a:xfrm flipH="1">
            <a:off x="8618826" y="3035112"/>
            <a:ext cx="149087" cy="167684"/>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Right 39">
            <a:extLst>
              <a:ext uri="{FF2B5EF4-FFF2-40B4-BE49-F238E27FC236}">
                <a16:creationId xmlns:a16="http://schemas.microsoft.com/office/drawing/2014/main" id="{47BD14FD-93C2-08B5-64E6-77498B1A544D}"/>
              </a:ext>
            </a:extLst>
          </p:cNvPr>
          <p:cNvSpPr/>
          <p:nvPr/>
        </p:nvSpPr>
        <p:spPr>
          <a:xfrm flipH="1">
            <a:off x="9283033" y="3118954"/>
            <a:ext cx="149087" cy="167684"/>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row: Right 40">
            <a:extLst>
              <a:ext uri="{FF2B5EF4-FFF2-40B4-BE49-F238E27FC236}">
                <a16:creationId xmlns:a16="http://schemas.microsoft.com/office/drawing/2014/main" id="{E4FE969B-5F44-0AB1-65EF-861A220EAC56}"/>
              </a:ext>
            </a:extLst>
          </p:cNvPr>
          <p:cNvSpPr/>
          <p:nvPr/>
        </p:nvSpPr>
        <p:spPr>
          <a:xfrm>
            <a:off x="9901031" y="3531704"/>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Right 41">
            <a:extLst>
              <a:ext uri="{FF2B5EF4-FFF2-40B4-BE49-F238E27FC236}">
                <a16:creationId xmlns:a16="http://schemas.microsoft.com/office/drawing/2014/main" id="{B75F7644-0755-014C-B4B5-B3AE6FB46E66}"/>
              </a:ext>
            </a:extLst>
          </p:cNvPr>
          <p:cNvSpPr/>
          <p:nvPr/>
        </p:nvSpPr>
        <p:spPr>
          <a:xfrm>
            <a:off x="7214982" y="4524888"/>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Right 42">
            <a:extLst>
              <a:ext uri="{FF2B5EF4-FFF2-40B4-BE49-F238E27FC236}">
                <a16:creationId xmlns:a16="http://schemas.microsoft.com/office/drawing/2014/main" id="{AA3CD82C-9FE9-AB0C-7E94-A811D9ECE6BF}"/>
              </a:ext>
            </a:extLst>
          </p:cNvPr>
          <p:cNvSpPr/>
          <p:nvPr/>
        </p:nvSpPr>
        <p:spPr>
          <a:xfrm>
            <a:off x="10189266" y="4986495"/>
            <a:ext cx="149087" cy="167684"/>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Arrow: Right 43">
            <a:extLst>
              <a:ext uri="{FF2B5EF4-FFF2-40B4-BE49-F238E27FC236}">
                <a16:creationId xmlns:a16="http://schemas.microsoft.com/office/drawing/2014/main" id="{9998A15C-877C-FCBF-F070-23C5A2124EF9}"/>
              </a:ext>
            </a:extLst>
          </p:cNvPr>
          <p:cNvSpPr/>
          <p:nvPr/>
        </p:nvSpPr>
        <p:spPr>
          <a:xfrm>
            <a:off x="10794723" y="5070049"/>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Arrow: Right 46">
            <a:extLst>
              <a:ext uri="{FF2B5EF4-FFF2-40B4-BE49-F238E27FC236}">
                <a16:creationId xmlns:a16="http://schemas.microsoft.com/office/drawing/2014/main" id="{519BB80C-4EC5-198F-5D9F-1DF101E4DDD8}"/>
              </a:ext>
            </a:extLst>
          </p:cNvPr>
          <p:cNvSpPr/>
          <p:nvPr/>
        </p:nvSpPr>
        <p:spPr>
          <a:xfrm flipH="1">
            <a:off x="11344689" y="2297518"/>
            <a:ext cx="149087" cy="167684"/>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Arrow: Right 47">
            <a:extLst>
              <a:ext uri="{FF2B5EF4-FFF2-40B4-BE49-F238E27FC236}">
                <a16:creationId xmlns:a16="http://schemas.microsoft.com/office/drawing/2014/main" id="{2C7C70B5-BEE1-842E-530D-6DDF86AB9D75}"/>
              </a:ext>
            </a:extLst>
          </p:cNvPr>
          <p:cNvSpPr/>
          <p:nvPr/>
        </p:nvSpPr>
        <p:spPr>
          <a:xfrm flipH="1">
            <a:off x="5540237" y="2272571"/>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10E27FE7-FAF8-0062-8A70-CB52B265AD34}"/>
              </a:ext>
            </a:extLst>
          </p:cNvPr>
          <p:cNvCxnSpPr/>
          <p:nvPr/>
        </p:nvCxnSpPr>
        <p:spPr>
          <a:xfrm>
            <a:off x="6096000" y="1022334"/>
            <a:ext cx="0" cy="497096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1567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679FF60-A601-7DB0-8071-05FDDF845D73}"/>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BB722469-835F-1D21-6752-FD80B31A496F}"/>
              </a:ext>
            </a:extLst>
          </p:cNvPr>
          <p:cNvSpPr/>
          <p:nvPr/>
        </p:nvSpPr>
        <p:spPr>
          <a:xfrm>
            <a:off x="0" y="6373136"/>
            <a:ext cx="12192000" cy="491694"/>
          </a:xfrm>
          <a:prstGeom prst="rect">
            <a:avLst/>
          </a:prstGeom>
          <a:solidFill>
            <a:srgbClr val="0046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76A7C38-73D1-AE5D-63A2-7E3BA157BA1C}"/>
              </a:ext>
            </a:extLst>
          </p:cNvPr>
          <p:cNvSpPr/>
          <p:nvPr/>
        </p:nvSpPr>
        <p:spPr>
          <a:xfrm>
            <a:off x="0" y="6176518"/>
            <a:ext cx="12192000" cy="196618"/>
          </a:xfrm>
          <a:prstGeom prst="rect">
            <a:avLst/>
          </a:prstGeom>
          <a:solidFill>
            <a:srgbClr val="8BAD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75CDB5B-BEC9-F24F-DC09-EF43D9C864EF}"/>
              </a:ext>
            </a:extLst>
          </p:cNvPr>
          <p:cNvSpPr txBox="1"/>
          <p:nvPr/>
        </p:nvSpPr>
        <p:spPr>
          <a:xfrm>
            <a:off x="4779666" y="6495873"/>
            <a:ext cx="2632668" cy="246221"/>
          </a:xfrm>
          <a:prstGeom prst="rect">
            <a:avLst/>
          </a:prstGeom>
          <a:noFill/>
        </p:spPr>
        <p:txBody>
          <a:bodyPr wrap="square" rtlCol="0">
            <a:spAutoFit/>
          </a:bodyPr>
          <a:lstStyle/>
          <a:p>
            <a:pPr algn="ctr"/>
            <a:r>
              <a:rPr lang="en-US" sz="1000" spc="300">
                <a:solidFill>
                  <a:schemeClr val="bg1"/>
                </a:solidFill>
                <a:latin typeface="Open Sans" panose="020B0606030504020204" pitchFamily="34" charset="0"/>
                <a:ea typeface="Open Sans" panose="020B0606030504020204" pitchFamily="34" charset="0"/>
                <a:cs typeface="Open Sans" panose="020B0606030504020204" pitchFamily="34" charset="0"/>
              </a:rPr>
              <a:t>www.kromatid.com</a:t>
            </a:r>
          </a:p>
        </p:txBody>
      </p:sp>
      <p:sp>
        <p:nvSpPr>
          <p:cNvPr id="29" name="TextBox 28">
            <a:extLst>
              <a:ext uri="{FF2B5EF4-FFF2-40B4-BE49-F238E27FC236}">
                <a16:creationId xmlns:a16="http://schemas.microsoft.com/office/drawing/2014/main" id="{18084B43-2D3D-791B-FD3B-7C58EDA23776}"/>
              </a:ext>
            </a:extLst>
          </p:cNvPr>
          <p:cNvSpPr txBox="1"/>
          <p:nvPr/>
        </p:nvSpPr>
        <p:spPr>
          <a:xfrm>
            <a:off x="0" y="27432"/>
            <a:ext cx="12191999" cy="825500"/>
          </a:xfrm>
          <a:prstGeom prst="rect">
            <a:avLst/>
          </a:prstGeom>
          <a:solidFill>
            <a:srgbClr val="004469"/>
          </a:solidFill>
          <a:ln w="6350">
            <a:solidFill>
              <a:srgbClr val="004469"/>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90000"/>
              </a:lnSpc>
              <a:spcAft>
                <a:spcPts val="600"/>
              </a:spcAft>
            </a:pP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Role of dGH</a:t>
            </a:r>
          </a:p>
          <a:p>
            <a:pPr>
              <a:lnSpc>
                <a:spcPct val="90000"/>
              </a:lnSpc>
              <a:spcAft>
                <a:spcPts val="600"/>
              </a:spcAft>
            </a:pPr>
            <a:endParaRPr lang="en-US" sz="24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indent="-228600">
              <a:lnSpc>
                <a:spcPct val="90000"/>
              </a:lnSpc>
              <a:spcAft>
                <a:spcPts val="600"/>
              </a:spcAft>
              <a:buFont typeface="Arial" panose="020B0604020202020204" pitchFamily="34" charset="0"/>
              <a:buChar char="•"/>
            </a:pPr>
            <a:endParaRPr lang="en-US" sz="24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indent="-228600">
              <a:lnSpc>
                <a:spcPct val="90000"/>
              </a:lnSpc>
              <a:spcAft>
                <a:spcPts val="600"/>
              </a:spcAft>
              <a:buFont typeface="Arial" panose="020B0604020202020204" pitchFamily="34" charset="0"/>
              <a:buChar char="•"/>
            </a:pPr>
            <a:endParaRPr lang="en-US" sz="24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indent="-228600">
              <a:lnSpc>
                <a:spcPct val="90000"/>
              </a:lnSpc>
              <a:spcAft>
                <a:spcPts val="600"/>
              </a:spcAft>
              <a:buFont typeface="Arial" panose="020B0604020202020204" pitchFamily="34" charset="0"/>
              <a:buChar char="•"/>
            </a:pPr>
            <a:endParaRPr lang="en-US" sz="24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D3863EDF-697F-01A3-5227-4FA7F33B50D9}"/>
              </a:ext>
            </a:extLst>
          </p:cNvPr>
          <p:cNvPicPr>
            <a:picLocks noChangeAspect="1"/>
          </p:cNvPicPr>
          <p:nvPr/>
        </p:nvPicPr>
        <p:blipFill>
          <a:blip r:embed="rId3"/>
          <a:stretch>
            <a:fillRect/>
          </a:stretch>
        </p:blipFill>
        <p:spPr>
          <a:xfrm>
            <a:off x="1810163" y="1059501"/>
            <a:ext cx="8571672" cy="4738998"/>
          </a:xfrm>
          <a:prstGeom prst="rect">
            <a:avLst/>
          </a:prstGeom>
        </p:spPr>
      </p:pic>
      <p:pic>
        <p:nvPicPr>
          <p:cNvPr id="6" name="Picture 5" descr="A black background with blue and white text&#10;&#10;Description automatically generated">
            <a:extLst>
              <a:ext uri="{FF2B5EF4-FFF2-40B4-BE49-F238E27FC236}">
                <a16:creationId xmlns:a16="http://schemas.microsoft.com/office/drawing/2014/main" id="{840AFF7B-AC2F-55B6-15AF-E141A1E6E54D}"/>
              </a:ext>
            </a:extLst>
          </p:cNvPr>
          <p:cNvPicPr>
            <a:picLocks noChangeAspect="1"/>
          </p:cNvPicPr>
          <p:nvPr/>
        </p:nvPicPr>
        <p:blipFill>
          <a:blip r:embed="rId4"/>
          <a:stretch>
            <a:fillRect/>
          </a:stretch>
        </p:blipFill>
        <p:spPr>
          <a:xfrm>
            <a:off x="177253" y="5351018"/>
            <a:ext cx="1816100" cy="825500"/>
          </a:xfrm>
          <a:prstGeom prst="rect">
            <a:avLst/>
          </a:prstGeom>
        </p:spPr>
      </p:pic>
      <p:sp>
        <p:nvSpPr>
          <p:cNvPr id="5" name="Arrow: Right 4">
            <a:extLst>
              <a:ext uri="{FF2B5EF4-FFF2-40B4-BE49-F238E27FC236}">
                <a16:creationId xmlns:a16="http://schemas.microsoft.com/office/drawing/2014/main" id="{0D1969CF-3BC6-7EA8-8C5B-46DC79F18E04}"/>
              </a:ext>
            </a:extLst>
          </p:cNvPr>
          <p:cNvSpPr/>
          <p:nvPr/>
        </p:nvSpPr>
        <p:spPr>
          <a:xfrm>
            <a:off x="1918809" y="1510748"/>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83D27078-02BD-41DE-4A5D-20714484895D}"/>
              </a:ext>
            </a:extLst>
          </p:cNvPr>
          <p:cNvSpPr/>
          <p:nvPr/>
        </p:nvSpPr>
        <p:spPr>
          <a:xfrm>
            <a:off x="3551719" y="1343064"/>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7ACB4FE3-8300-29AE-337A-FE8B096ABF4C}"/>
              </a:ext>
            </a:extLst>
          </p:cNvPr>
          <p:cNvSpPr/>
          <p:nvPr/>
        </p:nvSpPr>
        <p:spPr>
          <a:xfrm flipH="1">
            <a:off x="3115089" y="1678432"/>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2C8660FC-7501-9CF8-3873-47C32D68DF69}"/>
              </a:ext>
            </a:extLst>
          </p:cNvPr>
          <p:cNvSpPr/>
          <p:nvPr/>
        </p:nvSpPr>
        <p:spPr>
          <a:xfrm flipH="1">
            <a:off x="4536385" y="2143363"/>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35B8954B-B061-5D19-FE5D-849B9F5C27E2}"/>
              </a:ext>
            </a:extLst>
          </p:cNvPr>
          <p:cNvSpPr/>
          <p:nvPr/>
        </p:nvSpPr>
        <p:spPr>
          <a:xfrm>
            <a:off x="4779666" y="2137666"/>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01684F61-3F8B-B397-EA9C-F9BEB227EE47}"/>
              </a:ext>
            </a:extLst>
          </p:cNvPr>
          <p:cNvSpPr/>
          <p:nvPr/>
        </p:nvSpPr>
        <p:spPr>
          <a:xfrm>
            <a:off x="9170641" y="1967861"/>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7605C12B-F4FE-ECDE-64CB-12360E935000}"/>
              </a:ext>
            </a:extLst>
          </p:cNvPr>
          <p:cNvSpPr/>
          <p:nvPr/>
        </p:nvSpPr>
        <p:spPr>
          <a:xfrm flipH="1">
            <a:off x="10135428" y="1942332"/>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1F0EA5DF-EC99-48B2-8623-E4D2202E8B56}"/>
              </a:ext>
            </a:extLst>
          </p:cNvPr>
          <p:cNvSpPr/>
          <p:nvPr/>
        </p:nvSpPr>
        <p:spPr>
          <a:xfrm>
            <a:off x="8381172" y="1758785"/>
            <a:ext cx="149087" cy="167684"/>
          </a:xfrm>
          <a:prstGeom prst="rightArrow">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F4CEC381-318A-55C5-A48B-40095B722E12}"/>
              </a:ext>
            </a:extLst>
          </p:cNvPr>
          <p:cNvSpPr/>
          <p:nvPr/>
        </p:nvSpPr>
        <p:spPr>
          <a:xfrm>
            <a:off x="9170641" y="2183001"/>
            <a:ext cx="149087" cy="167684"/>
          </a:xfrm>
          <a:prstGeom prst="rightArrow">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925CC754-29FC-FB2B-06DE-DD2590F52BFC}"/>
              </a:ext>
            </a:extLst>
          </p:cNvPr>
          <p:cNvSpPr/>
          <p:nvPr/>
        </p:nvSpPr>
        <p:spPr>
          <a:xfrm flipH="1">
            <a:off x="2840107" y="2829123"/>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C30890E7-CBDD-9691-F620-1F78CB60676E}"/>
              </a:ext>
            </a:extLst>
          </p:cNvPr>
          <p:cNvSpPr/>
          <p:nvPr/>
        </p:nvSpPr>
        <p:spPr>
          <a:xfrm flipH="1">
            <a:off x="2840106" y="3081129"/>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55F9C504-2A6D-37C2-CEB0-B210CE2029BC}"/>
              </a:ext>
            </a:extLst>
          </p:cNvPr>
          <p:cNvSpPr/>
          <p:nvPr/>
        </p:nvSpPr>
        <p:spPr>
          <a:xfrm flipH="1">
            <a:off x="2840106" y="3241329"/>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D848BD22-F26C-49B4-60A1-5EEF6BE8A70B}"/>
              </a:ext>
            </a:extLst>
          </p:cNvPr>
          <p:cNvSpPr/>
          <p:nvPr/>
        </p:nvSpPr>
        <p:spPr>
          <a:xfrm>
            <a:off x="6748461" y="3261316"/>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Right 33">
            <a:extLst>
              <a:ext uri="{FF2B5EF4-FFF2-40B4-BE49-F238E27FC236}">
                <a16:creationId xmlns:a16="http://schemas.microsoft.com/office/drawing/2014/main" id="{F42BF7D0-188D-23CD-F91B-B47D262B0B77}"/>
              </a:ext>
            </a:extLst>
          </p:cNvPr>
          <p:cNvSpPr/>
          <p:nvPr/>
        </p:nvSpPr>
        <p:spPr>
          <a:xfrm>
            <a:off x="7914653" y="3227861"/>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Right 34">
            <a:extLst>
              <a:ext uri="{FF2B5EF4-FFF2-40B4-BE49-F238E27FC236}">
                <a16:creationId xmlns:a16="http://schemas.microsoft.com/office/drawing/2014/main" id="{D15DEDD8-EEDA-CDCE-8FDF-96BD5CF58D1A}"/>
              </a:ext>
            </a:extLst>
          </p:cNvPr>
          <p:cNvSpPr/>
          <p:nvPr/>
        </p:nvSpPr>
        <p:spPr>
          <a:xfrm flipH="1">
            <a:off x="8885096" y="2850449"/>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Right 35">
            <a:extLst>
              <a:ext uri="{FF2B5EF4-FFF2-40B4-BE49-F238E27FC236}">
                <a16:creationId xmlns:a16="http://schemas.microsoft.com/office/drawing/2014/main" id="{F1F5C3D9-3ABC-575A-00EB-1999CFFFB4B0}"/>
              </a:ext>
            </a:extLst>
          </p:cNvPr>
          <p:cNvSpPr/>
          <p:nvPr/>
        </p:nvSpPr>
        <p:spPr>
          <a:xfrm>
            <a:off x="9170641" y="3311703"/>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Right 36">
            <a:extLst>
              <a:ext uri="{FF2B5EF4-FFF2-40B4-BE49-F238E27FC236}">
                <a16:creationId xmlns:a16="http://schemas.microsoft.com/office/drawing/2014/main" id="{F14EDD62-0E1A-35A5-5481-860F8CA1123F}"/>
              </a:ext>
            </a:extLst>
          </p:cNvPr>
          <p:cNvSpPr/>
          <p:nvPr/>
        </p:nvSpPr>
        <p:spPr>
          <a:xfrm>
            <a:off x="3040544" y="4362223"/>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Right 37">
            <a:extLst>
              <a:ext uri="{FF2B5EF4-FFF2-40B4-BE49-F238E27FC236}">
                <a16:creationId xmlns:a16="http://schemas.microsoft.com/office/drawing/2014/main" id="{C0FFF52F-ACE7-DC79-0409-70D6D5AFA701}"/>
              </a:ext>
            </a:extLst>
          </p:cNvPr>
          <p:cNvSpPr/>
          <p:nvPr/>
        </p:nvSpPr>
        <p:spPr>
          <a:xfrm flipH="1">
            <a:off x="10135428" y="3081129"/>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Right 39">
            <a:extLst>
              <a:ext uri="{FF2B5EF4-FFF2-40B4-BE49-F238E27FC236}">
                <a16:creationId xmlns:a16="http://schemas.microsoft.com/office/drawing/2014/main" id="{19BA6AB3-501D-B234-01B2-8C97E17CEB78}"/>
              </a:ext>
            </a:extLst>
          </p:cNvPr>
          <p:cNvSpPr/>
          <p:nvPr/>
        </p:nvSpPr>
        <p:spPr>
          <a:xfrm flipH="1">
            <a:off x="2765562" y="3952382"/>
            <a:ext cx="149087" cy="167684"/>
          </a:xfrm>
          <a:prstGeom prst="rightArrow">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Right 42">
            <a:extLst>
              <a:ext uri="{FF2B5EF4-FFF2-40B4-BE49-F238E27FC236}">
                <a16:creationId xmlns:a16="http://schemas.microsoft.com/office/drawing/2014/main" id="{E1D4F1FE-4F87-A607-19E5-40D5AE0E2536}"/>
              </a:ext>
            </a:extLst>
          </p:cNvPr>
          <p:cNvSpPr/>
          <p:nvPr/>
        </p:nvSpPr>
        <p:spPr>
          <a:xfrm flipH="1">
            <a:off x="3976480" y="4354828"/>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Arrow: Right 47">
            <a:extLst>
              <a:ext uri="{FF2B5EF4-FFF2-40B4-BE49-F238E27FC236}">
                <a16:creationId xmlns:a16="http://schemas.microsoft.com/office/drawing/2014/main" id="{F87C779F-2B43-3810-BE95-4BC4E02E5476}"/>
              </a:ext>
            </a:extLst>
          </p:cNvPr>
          <p:cNvSpPr/>
          <p:nvPr/>
        </p:nvSpPr>
        <p:spPr>
          <a:xfrm flipH="1">
            <a:off x="10135428" y="4438670"/>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Arrow: Right 49">
            <a:extLst>
              <a:ext uri="{FF2B5EF4-FFF2-40B4-BE49-F238E27FC236}">
                <a16:creationId xmlns:a16="http://schemas.microsoft.com/office/drawing/2014/main" id="{966D8C6F-4432-935F-61D4-D82AD6302046}"/>
              </a:ext>
            </a:extLst>
          </p:cNvPr>
          <p:cNvSpPr/>
          <p:nvPr/>
        </p:nvSpPr>
        <p:spPr>
          <a:xfrm>
            <a:off x="9319728" y="4321082"/>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Arrow: Right 51">
            <a:extLst>
              <a:ext uri="{FF2B5EF4-FFF2-40B4-BE49-F238E27FC236}">
                <a16:creationId xmlns:a16="http://schemas.microsoft.com/office/drawing/2014/main" id="{D6E92969-0F75-075C-790E-02C09DD43405}"/>
              </a:ext>
            </a:extLst>
          </p:cNvPr>
          <p:cNvSpPr/>
          <p:nvPr/>
        </p:nvSpPr>
        <p:spPr>
          <a:xfrm>
            <a:off x="8854245" y="4893043"/>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Arrow: Right 53">
            <a:extLst>
              <a:ext uri="{FF2B5EF4-FFF2-40B4-BE49-F238E27FC236}">
                <a16:creationId xmlns:a16="http://schemas.microsoft.com/office/drawing/2014/main" id="{1565464D-CB18-B2E0-9321-5FCF504D087F}"/>
              </a:ext>
            </a:extLst>
          </p:cNvPr>
          <p:cNvSpPr/>
          <p:nvPr/>
        </p:nvSpPr>
        <p:spPr>
          <a:xfrm>
            <a:off x="9670910" y="5267176"/>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Arrow: Right 54">
            <a:extLst>
              <a:ext uri="{FF2B5EF4-FFF2-40B4-BE49-F238E27FC236}">
                <a16:creationId xmlns:a16="http://schemas.microsoft.com/office/drawing/2014/main" id="{FE947ECE-CEBC-1F2A-A8DB-15DF00CC8F70}"/>
              </a:ext>
            </a:extLst>
          </p:cNvPr>
          <p:cNvSpPr/>
          <p:nvPr/>
        </p:nvSpPr>
        <p:spPr>
          <a:xfrm>
            <a:off x="8530259" y="4337793"/>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Arrow: Right 55">
            <a:extLst>
              <a:ext uri="{FF2B5EF4-FFF2-40B4-BE49-F238E27FC236}">
                <a16:creationId xmlns:a16="http://schemas.microsoft.com/office/drawing/2014/main" id="{A6F088D3-29F2-5FE9-9B7B-2E46F471F34B}"/>
              </a:ext>
            </a:extLst>
          </p:cNvPr>
          <p:cNvSpPr/>
          <p:nvPr/>
        </p:nvSpPr>
        <p:spPr>
          <a:xfrm>
            <a:off x="6016278" y="3164971"/>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Arrow: Right 56">
            <a:extLst>
              <a:ext uri="{FF2B5EF4-FFF2-40B4-BE49-F238E27FC236}">
                <a16:creationId xmlns:a16="http://schemas.microsoft.com/office/drawing/2014/main" id="{EF9667E8-6536-6079-9ABF-50E0ECA8E530}"/>
              </a:ext>
            </a:extLst>
          </p:cNvPr>
          <p:cNvSpPr/>
          <p:nvPr/>
        </p:nvSpPr>
        <p:spPr>
          <a:xfrm flipH="1">
            <a:off x="5293275" y="1444271"/>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Arrow: Right 57">
            <a:extLst>
              <a:ext uri="{FF2B5EF4-FFF2-40B4-BE49-F238E27FC236}">
                <a16:creationId xmlns:a16="http://schemas.microsoft.com/office/drawing/2014/main" id="{7C00B817-9AB1-995A-903A-95330AA5B8EA}"/>
              </a:ext>
            </a:extLst>
          </p:cNvPr>
          <p:cNvSpPr/>
          <p:nvPr/>
        </p:nvSpPr>
        <p:spPr>
          <a:xfrm flipH="1">
            <a:off x="3626262" y="2833084"/>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Right 58">
            <a:extLst>
              <a:ext uri="{FF2B5EF4-FFF2-40B4-BE49-F238E27FC236}">
                <a16:creationId xmlns:a16="http://schemas.microsoft.com/office/drawing/2014/main" id="{A9B0BE5C-03C3-6A39-6071-89487C4FA4BE}"/>
              </a:ext>
            </a:extLst>
          </p:cNvPr>
          <p:cNvSpPr/>
          <p:nvPr/>
        </p:nvSpPr>
        <p:spPr>
          <a:xfrm flipH="1">
            <a:off x="3609695" y="3316191"/>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Right 59">
            <a:extLst>
              <a:ext uri="{FF2B5EF4-FFF2-40B4-BE49-F238E27FC236}">
                <a16:creationId xmlns:a16="http://schemas.microsoft.com/office/drawing/2014/main" id="{C7E031FA-2BE7-DA32-C08B-5A68B2682F27}"/>
              </a:ext>
            </a:extLst>
          </p:cNvPr>
          <p:cNvSpPr/>
          <p:nvPr/>
        </p:nvSpPr>
        <p:spPr>
          <a:xfrm flipH="1">
            <a:off x="2326930" y="2696251"/>
            <a:ext cx="149087" cy="1676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1599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679FF60-A601-7DB0-8071-05FDDF845D73}"/>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BB722469-835F-1D21-6752-FD80B31A496F}"/>
              </a:ext>
            </a:extLst>
          </p:cNvPr>
          <p:cNvSpPr/>
          <p:nvPr/>
        </p:nvSpPr>
        <p:spPr>
          <a:xfrm>
            <a:off x="0" y="6373136"/>
            <a:ext cx="12192000" cy="491694"/>
          </a:xfrm>
          <a:prstGeom prst="rect">
            <a:avLst/>
          </a:prstGeom>
          <a:solidFill>
            <a:srgbClr val="0046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76A7C38-73D1-AE5D-63A2-7E3BA157BA1C}"/>
              </a:ext>
            </a:extLst>
          </p:cNvPr>
          <p:cNvSpPr/>
          <p:nvPr/>
        </p:nvSpPr>
        <p:spPr>
          <a:xfrm>
            <a:off x="0" y="6176518"/>
            <a:ext cx="12192000" cy="196618"/>
          </a:xfrm>
          <a:prstGeom prst="rect">
            <a:avLst/>
          </a:prstGeom>
          <a:solidFill>
            <a:srgbClr val="8BAD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75CDB5B-BEC9-F24F-DC09-EF43D9C864EF}"/>
              </a:ext>
            </a:extLst>
          </p:cNvPr>
          <p:cNvSpPr txBox="1"/>
          <p:nvPr/>
        </p:nvSpPr>
        <p:spPr>
          <a:xfrm>
            <a:off x="4779666" y="6495873"/>
            <a:ext cx="2632668" cy="246221"/>
          </a:xfrm>
          <a:prstGeom prst="rect">
            <a:avLst/>
          </a:prstGeom>
          <a:noFill/>
        </p:spPr>
        <p:txBody>
          <a:bodyPr wrap="square" rtlCol="0">
            <a:spAutoFit/>
          </a:bodyPr>
          <a:lstStyle/>
          <a:p>
            <a:pPr algn="ctr"/>
            <a:r>
              <a:rPr lang="en-US" sz="1000" spc="300">
                <a:solidFill>
                  <a:schemeClr val="bg1"/>
                </a:solidFill>
                <a:latin typeface="Open Sans" panose="020B0606030504020204" pitchFamily="34" charset="0"/>
                <a:ea typeface="Open Sans" panose="020B0606030504020204" pitchFamily="34" charset="0"/>
                <a:cs typeface="Open Sans" panose="020B0606030504020204" pitchFamily="34" charset="0"/>
              </a:rPr>
              <a:t>www.kromatid.com</a:t>
            </a:r>
          </a:p>
        </p:txBody>
      </p:sp>
      <p:pic>
        <p:nvPicPr>
          <p:cNvPr id="6" name="Picture 5" descr="A black background with blue and white text&#10;&#10;Description automatically generated">
            <a:extLst>
              <a:ext uri="{FF2B5EF4-FFF2-40B4-BE49-F238E27FC236}">
                <a16:creationId xmlns:a16="http://schemas.microsoft.com/office/drawing/2014/main" id="{840AFF7B-AC2F-55B6-15AF-E141A1E6E54D}"/>
              </a:ext>
            </a:extLst>
          </p:cNvPr>
          <p:cNvPicPr>
            <a:picLocks noChangeAspect="1"/>
          </p:cNvPicPr>
          <p:nvPr/>
        </p:nvPicPr>
        <p:blipFill>
          <a:blip r:embed="rId4"/>
          <a:stretch>
            <a:fillRect/>
          </a:stretch>
        </p:blipFill>
        <p:spPr>
          <a:xfrm>
            <a:off x="177253" y="5351018"/>
            <a:ext cx="1816100" cy="825500"/>
          </a:xfrm>
          <a:prstGeom prst="rect">
            <a:avLst/>
          </a:prstGeom>
        </p:spPr>
      </p:pic>
      <p:grpSp>
        <p:nvGrpSpPr>
          <p:cNvPr id="3" name="Group 2">
            <a:extLst>
              <a:ext uri="{FF2B5EF4-FFF2-40B4-BE49-F238E27FC236}">
                <a16:creationId xmlns:a16="http://schemas.microsoft.com/office/drawing/2014/main" id="{9983C516-BDDB-434E-6DE6-251D56ED758A}"/>
              </a:ext>
            </a:extLst>
          </p:cNvPr>
          <p:cNvGrpSpPr/>
          <p:nvPr/>
        </p:nvGrpSpPr>
        <p:grpSpPr>
          <a:xfrm>
            <a:off x="5933432" y="1236349"/>
            <a:ext cx="6258568" cy="4841860"/>
            <a:chOff x="320883" y="1257803"/>
            <a:chExt cx="6258568" cy="4841860"/>
          </a:xfrm>
        </p:grpSpPr>
        <p:pic>
          <p:nvPicPr>
            <p:cNvPr id="18" name="Picture 17">
              <a:extLst>
                <a:ext uri="{FF2B5EF4-FFF2-40B4-BE49-F238E27FC236}">
                  <a16:creationId xmlns:a16="http://schemas.microsoft.com/office/drawing/2014/main" id="{B20AC85D-DC0F-034D-F6E8-F4C6A85A79A9}"/>
                </a:ext>
              </a:extLst>
            </p:cNvPr>
            <p:cNvPicPr>
              <a:picLocks noChangeAspect="1"/>
            </p:cNvPicPr>
            <p:nvPr/>
          </p:nvPicPr>
          <p:blipFill>
            <a:blip r:embed="rId5"/>
            <a:stretch>
              <a:fillRect/>
            </a:stretch>
          </p:blipFill>
          <p:spPr>
            <a:xfrm>
              <a:off x="320883" y="1257803"/>
              <a:ext cx="4705352" cy="4128716"/>
            </a:xfrm>
            <a:prstGeom prst="rect">
              <a:avLst/>
            </a:prstGeom>
          </p:spPr>
        </p:pic>
        <p:sp>
          <p:nvSpPr>
            <p:cNvPr id="24" name="Rectangle 23">
              <a:extLst>
                <a:ext uri="{FF2B5EF4-FFF2-40B4-BE49-F238E27FC236}">
                  <a16:creationId xmlns:a16="http://schemas.microsoft.com/office/drawing/2014/main" id="{EADB33B7-6786-310C-0B5C-136461454BD9}"/>
                </a:ext>
              </a:extLst>
            </p:cNvPr>
            <p:cNvSpPr/>
            <p:nvPr/>
          </p:nvSpPr>
          <p:spPr>
            <a:xfrm>
              <a:off x="1085303" y="1609051"/>
              <a:ext cx="1629322" cy="1658024"/>
            </a:xfrm>
            <a:prstGeom prst="rect">
              <a:avLst/>
            </a:prstGeom>
            <a:no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D2D1114B-9DA6-4211-CD02-D499E84600FF}"/>
                </a:ext>
              </a:extLst>
            </p:cNvPr>
            <p:cNvCxnSpPr>
              <a:cxnSpLocks/>
            </p:cNvCxnSpPr>
            <p:nvPr/>
          </p:nvCxnSpPr>
          <p:spPr>
            <a:xfrm>
              <a:off x="1085303" y="3267075"/>
              <a:ext cx="2277023" cy="283258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4918F75-E9E7-AA81-FCC1-7B67055B8C27}"/>
                </a:ext>
              </a:extLst>
            </p:cNvPr>
            <p:cNvCxnSpPr>
              <a:cxnSpLocks/>
            </p:cNvCxnSpPr>
            <p:nvPr/>
          </p:nvCxnSpPr>
          <p:spPr>
            <a:xfrm>
              <a:off x="2714625" y="1609050"/>
              <a:ext cx="3857508" cy="167257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6028F43A-4DCD-4742-975E-7B3889D51725}"/>
                </a:ext>
              </a:extLst>
            </p:cNvPr>
            <p:cNvGrpSpPr/>
            <p:nvPr/>
          </p:nvGrpSpPr>
          <p:grpSpPr>
            <a:xfrm>
              <a:off x="3362326" y="3281628"/>
              <a:ext cx="3209807" cy="2809651"/>
              <a:chOff x="3857694" y="3870511"/>
              <a:chExt cx="2714439" cy="2206215"/>
            </a:xfrm>
          </p:grpSpPr>
          <p:sp>
            <p:nvSpPr>
              <p:cNvPr id="23" name="Rectangle 22">
                <a:extLst>
                  <a:ext uri="{FF2B5EF4-FFF2-40B4-BE49-F238E27FC236}">
                    <a16:creationId xmlns:a16="http://schemas.microsoft.com/office/drawing/2014/main" id="{5B9F5E03-6792-A3B5-1842-5A0AAD9C971D}"/>
                  </a:ext>
                </a:extLst>
              </p:cNvPr>
              <p:cNvSpPr/>
              <p:nvPr/>
            </p:nvSpPr>
            <p:spPr>
              <a:xfrm>
                <a:off x="3857694" y="3870511"/>
                <a:ext cx="2714439" cy="2206215"/>
              </a:xfrm>
              <a:prstGeom prst="rect">
                <a:avLst/>
              </a:prstGeom>
              <a:no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F2608F25-5D91-57A0-57D2-23AFA50D387C}"/>
                  </a:ext>
                </a:extLst>
              </p:cNvPr>
              <p:cNvPicPr>
                <a:picLocks noChangeAspect="1"/>
              </p:cNvPicPr>
              <p:nvPr/>
            </p:nvPicPr>
            <p:blipFill>
              <a:blip r:embed="rId6"/>
              <a:stretch>
                <a:fillRect/>
              </a:stretch>
            </p:blipFill>
            <p:spPr>
              <a:xfrm>
                <a:off x="3857694" y="3877094"/>
                <a:ext cx="2714439" cy="2199632"/>
              </a:xfrm>
              <a:prstGeom prst="rect">
                <a:avLst/>
              </a:prstGeom>
            </p:spPr>
          </p:pic>
        </p:grpSp>
        <p:sp>
          <p:nvSpPr>
            <p:cNvPr id="45" name="TextBox 44">
              <a:extLst>
                <a:ext uri="{FF2B5EF4-FFF2-40B4-BE49-F238E27FC236}">
                  <a16:creationId xmlns:a16="http://schemas.microsoft.com/office/drawing/2014/main" id="{0E25E3A2-C0BF-2DCA-FE89-402996AB36F6}"/>
                </a:ext>
              </a:extLst>
            </p:cNvPr>
            <p:cNvSpPr txBox="1"/>
            <p:nvPr/>
          </p:nvSpPr>
          <p:spPr>
            <a:xfrm>
              <a:off x="3340596" y="5438602"/>
              <a:ext cx="1117786" cy="492443"/>
            </a:xfrm>
            <a:prstGeom prst="rect">
              <a:avLst/>
            </a:prstGeom>
            <a:noFill/>
          </p:spPr>
          <p:txBody>
            <a:bodyPr wrap="square" rtlCol="0">
              <a:spAutoFit/>
            </a:bodyPr>
            <a:lstStyle/>
            <a:p>
              <a:pPr algn="ctr"/>
              <a:r>
                <a:rPr lang="en-US" sz="1300">
                  <a:solidFill>
                    <a:schemeClr val="bg1"/>
                  </a:solidFill>
                </a:rPr>
                <a:t>Green =</a:t>
              </a:r>
            </a:p>
            <a:p>
              <a:pPr algn="ctr"/>
              <a:r>
                <a:rPr lang="en-US" sz="1300">
                  <a:solidFill>
                    <a:schemeClr val="bg1"/>
                  </a:solidFill>
                </a:rPr>
                <a:t>Target Site</a:t>
              </a:r>
            </a:p>
          </p:txBody>
        </p:sp>
        <p:sp>
          <p:nvSpPr>
            <p:cNvPr id="46" name="TextBox 45">
              <a:extLst>
                <a:ext uri="{FF2B5EF4-FFF2-40B4-BE49-F238E27FC236}">
                  <a16:creationId xmlns:a16="http://schemas.microsoft.com/office/drawing/2014/main" id="{E55FF5D3-DCB5-2690-A28D-E17D11582D05}"/>
                </a:ext>
              </a:extLst>
            </p:cNvPr>
            <p:cNvSpPr txBox="1"/>
            <p:nvPr/>
          </p:nvSpPr>
          <p:spPr>
            <a:xfrm>
              <a:off x="3143966" y="4647122"/>
              <a:ext cx="1657160" cy="492443"/>
            </a:xfrm>
            <a:prstGeom prst="rect">
              <a:avLst/>
            </a:prstGeom>
            <a:noFill/>
          </p:spPr>
          <p:txBody>
            <a:bodyPr wrap="square" rtlCol="0">
              <a:spAutoFit/>
            </a:bodyPr>
            <a:lstStyle/>
            <a:p>
              <a:pPr algn="ctr"/>
              <a:r>
                <a:rPr lang="en-US" sz="1300">
                  <a:solidFill>
                    <a:schemeClr val="bg1"/>
                  </a:solidFill>
                </a:rPr>
                <a:t>Yellow =</a:t>
              </a:r>
            </a:p>
            <a:p>
              <a:pPr algn="ctr"/>
              <a:r>
                <a:rPr lang="en-US" sz="1300">
                  <a:solidFill>
                    <a:schemeClr val="bg1"/>
                  </a:solidFill>
                </a:rPr>
                <a:t>Off-Target Insert</a:t>
              </a:r>
            </a:p>
          </p:txBody>
        </p:sp>
        <p:pic>
          <p:nvPicPr>
            <p:cNvPr id="49" name="Picture 48">
              <a:extLst>
                <a:ext uri="{FF2B5EF4-FFF2-40B4-BE49-F238E27FC236}">
                  <a16:creationId xmlns:a16="http://schemas.microsoft.com/office/drawing/2014/main" id="{67A43B6A-C2E2-83DF-C962-5DFAF1DCEF67}"/>
                </a:ext>
              </a:extLst>
            </p:cNvPr>
            <p:cNvPicPr>
              <a:picLocks noChangeAspect="1"/>
            </p:cNvPicPr>
            <p:nvPr/>
          </p:nvPicPr>
          <p:blipFill>
            <a:blip r:embed="rId7"/>
            <a:stretch>
              <a:fillRect/>
            </a:stretch>
          </p:blipFill>
          <p:spPr>
            <a:xfrm>
              <a:off x="5525238" y="3364296"/>
              <a:ext cx="818412" cy="991538"/>
            </a:xfrm>
            <a:prstGeom prst="rect">
              <a:avLst/>
            </a:prstGeom>
          </p:spPr>
        </p:pic>
        <p:pic>
          <p:nvPicPr>
            <p:cNvPr id="51" name="Picture 50">
              <a:extLst>
                <a:ext uri="{FF2B5EF4-FFF2-40B4-BE49-F238E27FC236}">
                  <a16:creationId xmlns:a16="http://schemas.microsoft.com/office/drawing/2014/main" id="{ED1CA82E-1C45-E0CF-A14A-6FC30B404B0D}"/>
                </a:ext>
              </a:extLst>
            </p:cNvPr>
            <p:cNvPicPr>
              <a:picLocks noChangeAspect="1"/>
            </p:cNvPicPr>
            <p:nvPr/>
          </p:nvPicPr>
          <p:blipFill>
            <a:blip r:embed="rId8"/>
            <a:stretch>
              <a:fillRect/>
            </a:stretch>
          </p:blipFill>
          <p:spPr>
            <a:xfrm>
              <a:off x="5857874" y="4588046"/>
              <a:ext cx="556395" cy="746741"/>
            </a:xfrm>
            <a:prstGeom prst="rect">
              <a:avLst/>
            </a:prstGeom>
          </p:spPr>
        </p:pic>
        <p:sp>
          <p:nvSpPr>
            <p:cNvPr id="47" name="TextBox 46">
              <a:extLst>
                <a:ext uri="{FF2B5EF4-FFF2-40B4-BE49-F238E27FC236}">
                  <a16:creationId xmlns:a16="http://schemas.microsoft.com/office/drawing/2014/main" id="{4BA4E311-0D08-FBE7-E566-89F5DBE3F777}"/>
                </a:ext>
              </a:extLst>
            </p:cNvPr>
            <p:cNvSpPr txBox="1"/>
            <p:nvPr/>
          </p:nvSpPr>
          <p:spPr>
            <a:xfrm>
              <a:off x="4844675" y="5343171"/>
              <a:ext cx="1734776" cy="492443"/>
            </a:xfrm>
            <a:prstGeom prst="rect">
              <a:avLst/>
            </a:prstGeom>
            <a:noFill/>
          </p:spPr>
          <p:txBody>
            <a:bodyPr wrap="square" rtlCol="0">
              <a:spAutoFit/>
            </a:bodyPr>
            <a:lstStyle/>
            <a:p>
              <a:pPr algn="ctr"/>
              <a:r>
                <a:rPr lang="en-US" sz="1300">
                  <a:solidFill>
                    <a:schemeClr val="bg1"/>
                  </a:solidFill>
                </a:rPr>
                <a:t>Yellow-on-Green =</a:t>
              </a:r>
            </a:p>
            <a:p>
              <a:pPr algn="ctr"/>
              <a:r>
                <a:rPr lang="en-US" sz="1300">
                  <a:solidFill>
                    <a:schemeClr val="bg1"/>
                  </a:solidFill>
                </a:rPr>
                <a:t>On-Target Insert</a:t>
              </a:r>
            </a:p>
          </p:txBody>
        </p:sp>
        <p:sp>
          <p:nvSpPr>
            <p:cNvPr id="53" name="TextBox 52">
              <a:extLst>
                <a:ext uri="{FF2B5EF4-FFF2-40B4-BE49-F238E27FC236}">
                  <a16:creationId xmlns:a16="http://schemas.microsoft.com/office/drawing/2014/main" id="{661C33A4-5BB2-BFCE-16B7-94A38D7C87A6}"/>
                </a:ext>
              </a:extLst>
            </p:cNvPr>
            <p:cNvSpPr txBox="1"/>
            <p:nvPr/>
          </p:nvSpPr>
          <p:spPr>
            <a:xfrm>
              <a:off x="4190557" y="3412361"/>
              <a:ext cx="1899839" cy="492443"/>
            </a:xfrm>
            <a:prstGeom prst="rect">
              <a:avLst/>
            </a:prstGeom>
            <a:noFill/>
          </p:spPr>
          <p:txBody>
            <a:bodyPr wrap="square" rtlCol="0">
              <a:spAutoFit/>
            </a:bodyPr>
            <a:lstStyle/>
            <a:p>
              <a:pPr algn="ctr"/>
              <a:r>
                <a:rPr lang="en-US" sz="1300">
                  <a:solidFill>
                    <a:schemeClr val="bg1"/>
                  </a:solidFill>
                </a:rPr>
                <a:t>Left vs Right Chromatid =</a:t>
              </a:r>
            </a:p>
            <a:p>
              <a:pPr algn="ctr"/>
              <a:r>
                <a:rPr lang="en-US" sz="1300">
                  <a:solidFill>
                    <a:schemeClr val="bg1"/>
                  </a:solidFill>
                </a:rPr>
                <a:t>Insert Orientation</a:t>
              </a:r>
            </a:p>
          </p:txBody>
        </p:sp>
      </p:grpSp>
      <p:pic>
        <p:nvPicPr>
          <p:cNvPr id="12" name="Picture 11" descr="A collage of images of dna&#10;&#10;Description automatically generated">
            <a:extLst>
              <a:ext uri="{FF2B5EF4-FFF2-40B4-BE49-F238E27FC236}">
                <a16:creationId xmlns:a16="http://schemas.microsoft.com/office/drawing/2014/main" id="{0E9A0574-B43A-60F6-A6E6-A4028E885C1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7412" y="1589940"/>
            <a:ext cx="5513887" cy="3777469"/>
          </a:xfrm>
          <a:prstGeom prst="rect">
            <a:avLst/>
          </a:prstGeom>
        </p:spPr>
      </p:pic>
      <p:sp>
        <p:nvSpPr>
          <p:cNvPr id="29" name="TextBox 28">
            <a:extLst>
              <a:ext uri="{FF2B5EF4-FFF2-40B4-BE49-F238E27FC236}">
                <a16:creationId xmlns:a16="http://schemas.microsoft.com/office/drawing/2014/main" id="{18084B43-2D3D-791B-FD3B-7C58EDA23776}"/>
              </a:ext>
            </a:extLst>
          </p:cNvPr>
          <p:cNvSpPr txBox="1"/>
          <p:nvPr/>
        </p:nvSpPr>
        <p:spPr>
          <a:xfrm>
            <a:off x="0" y="27432"/>
            <a:ext cx="12191999" cy="825500"/>
          </a:xfrm>
          <a:prstGeom prst="rect">
            <a:avLst/>
          </a:prstGeom>
          <a:solidFill>
            <a:srgbClr val="004469"/>
          </a:solidFill>
          <a:ln w="6350">
            <a:solidFill>
              <a:srgbClr val="004469"/>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90000"/>
              </a:lnSpc>
              <a:spcAft>
                <a:spcPts val="600"/>
              </a:spcAft>
            </a:pP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Role of dGH</a:t>
            </a:r>
          </a:p>
          <a:p>
            <a:pPr>
              <a:lnSpc>
                <a:spcPct val="90000"/>
              </a:lnSpc>
              <a:spcAft>
                <a:spcPts val="600"/>
              </a:spcAft>
            </a:pPr>
            <a:endParaRPr lang="en-US" sz="24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indent="-228600">
              <a:lnSpc>
                <a:spcPct val="90000"/>
              </a:lnSpc>
              <a:spcAft>
                <a:spcPts val="600"/>
              </a:spcAft>
              <a:buFont typeface="Arial" panose="020B0604020202020204" pitchFamily="34" charset="0"/>
              <a:buChar char="•"/>
            </a:pPr>
            <a:endParaRPr lang="en-US" sz="24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indent="-228600">
              <a:lnSpc>
                <a:spcPct val="90000"/>
              </a:lnSpc>
              <a:spcAft>
                <a:spcPts val="600"/>
              </a:spcAft>
              <a:buFont typeface="Arial" panose="020B0604020202020204" pitchFamily="34" charset="0"/>
              <a:buChar char="•"/>
            </a:pPr>
            <a:endParaRPr lang="en-US" sz="24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indent="-228600">
              <a:lnSpc>
                <a:spcPct val="90000"/>
              </a:lnSpc>
              <a:spcAft>
                <a:spcPts val="600"/>
              </a:spcAft>
              <a:buFont typeface="Arial" panose="020B0604020202020204" pitchFamily="34" charset="0"/>
              <a:buChar char="•"/>
            </a:pPr>
            <a:endParaRPr lang="en-US" sz="24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5180041"/>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295B2B2D-C32C-66C3-B911-80504E196FBD}"/>
              </a:ext>
            </a:extLst>
          </p:cNvPr>
          <p:cNvPicPr>
            <a:picLocks noChangeAspect="1"/>
          </p:cNvPicPr>
          <p:nvPr/>
        </p:nvPicPr>
        <p:blipFill rotWithShape="1">
          <a:blip r:embed="rId3">
            <a:alphaModFix amt="24000"/>
          </a:blip>
          <a:srcRect t="12382" b="6988"/>
          <a:stretch/>
        </p:blipFill>
        <p:spPr>
          <a:xfrm>
            <a:off x="20" y="1282"/>
            <a:ext cx="12191980" cy="6856718"/>
          </a:xfrm>
          <a:prstGeom prst="rect">
            <a:avLst/>
          </a:prstGeom>
        </p:spPr>
      </p:pic>
      <p:sp>
        <p:nvSpPr>
          <p:cNvPr id="12" name="Rectangle 11">
            <a:extLst>
              <a:ext uri="{FF2B5EF4-FFF2-40B4-BE49-F238E27FC236}">
                <a16:creationId xmlns:a16="http://schemas.microsoft.com/office/drawing/2014/main" id="{E0C475ED-B155-43B5-D600-4CB6BC302FFA}"/>
              </a:ext>
            </a:extLst>
          </p:cNvPr>
          <p:cNvSpPr/>
          <p:nvPr/>
        </p:nvSpPr>
        <p:spPr>
          <a:xfrm>
            <a:off x="0" y="6373136"/>
            <a:ext cx="12192000" cy="491694"/>
          </a:xfrm>
          <a:prstGeom prst="rect">
            <a:avLst/>
          </a:prstGeom>
          <a:solidFill>
            <a:srgbClr val="0046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3A07547-4B6D-B3F9-7CFE-E30D66E1800C}"/>
              </a:ext>
            </a:extLst>
          </p:cNvPr>
          <p:cNvSpPr/>
          <p:nvPr/>
        </p:nvSpPr>
        <p:spPr>
          <a:xfrm>
            <a:off x="0" y="6176518"/>
            <a:ext cx="12192000" cy="196618"/>
          </a:xfrm>
          <a:prstGeom prst="rect">
            <a:avLst/>
          </a:prstGeom>
          <a:solidFill>
            <a:srgbClr val="8BAD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93A80E4-71B2-BC47-3127-FC7BB552912E}"/>
              </a:ext>
            </a:extLst>
          </p:cNvPr>
          <p:cNvSpPr txBox="1"/>
          <p:nvPr/>
        </p:nvSpPr>
        <p:spPr>
          <a:xfrm>
            <a:off x="4779666" y="6495873"/>
            <a:ext cx="2632668" cy="246221"/>
          </a:xfrm>
          <a:prstGeom prst="rect">
            <a:avLst/>
          </a:prstGeom>
          <a:noFill/>
        </p:spPr>
        <p:txBody>
          <a:bodyPr wrap="square" rtlCol="0">
            <a:spAutoFit/>
          </a:bodyPr>
          <a:lstStyle/>
          <a:p>
            <a:pPr algn="ctr"/>
            <a:r>
              <a:rPr lang="en-US" sz="1000" spc="300">
                <a:solidFill>
                  <a:schemeClr val="bg1"/>
                </a:solidFill>
                <a:latin typeface="Open Sans" panose="020B0606030504020204" pitchFamily="34" charset="0"/>
                <a:ea typeface="Open Sans" panose="020B0606030504020204" pitchFamily="34" charset="0"/>
                <a:cs typeface="Open Sans" panose="020B0606030504020204" pitchFamily="34" charset="0"/>
              </a:rPr>
              <a:t>www.kromatid.com</a:t>
            </a:r>
          </a:p>
        </p:txBody>
      </p:sp>
      <p:pic>
        <p:nvPicPr>
          <p:cNvPr id="15" name="Picture 14">
            <a:extLst>
              <a:ext uri="{FF2B5EF4-FFF2-40B4-BE49-F238E27FC236}">
                <a16:creationId xmlns:a16="http://schemas.microsoft.com/office/drawing/2014/main" id="{18BCF73A-5ED3-2F51-2E81-D9E4DE3C6A71}"/>
              </a:ext>
            </a:extLst>
          </p:cNvPr>
          <p:cNvPicPr>
            <a:picLocks noChangeAspect="1"/>
          </p:cNvPicPr>
          <p:nvPr/>
        </p:nvPicPr>
        <p:blipFill>
          <a:blip r:embed="rId4"/>
          <a:stretch>
            <a:fillRect/>
          </a:stretch>
        </p:blipFill>
        <p:spPr>
          <a:xfrm>
            <a:off x="177253" y="5351018"/>
            <a:ext cx="1816100" cy="825500"/>
          </a:xfrm>
          <a:prstGeom prst="rect">
            <a:avLst/>
          </a:prstGeom>
        </p:spPr>
      </p:pic>
      <p:sp>
        <p:nvSpPr>
          <p:cNvPr id="11" name="TextBox 10">
            <a:extLst>
              <a:ext uri="{FF2B5EF4-FFF2-40B4-BE49-F238E27FC236}">
                <a16:creationId xmlns:a16="http://schemas.microsoft.com/office/drawing/2014/main" id="{CE0ABA1C-BC35-0F88-DA08-61B21C63F487}"/>
              </a:ext>
            </a:extLst>
          </p:cNvPr>
          <p:cNvSpPr txBox="1"/>
          <p:nvPr/>
        </p:nvSpPr>
        <p:spPr>
          <a:xfrm>
            <a:off x="4876366" y="2786428"/>
            <a:ext cx="3578479" cy="646331"/>
          </a:xfrm>
          <a:prstGeom prst="rect">
            <a:avLst/>
          </a:prstGeom>
          <a:noFill/>
        </p:spPr>
        <p:txBody>
          <a:bodyPr wrap="square" lIns="91440" tIns="45720" rIns="91440" bIns="45720" rtlCol="0" anchor="t">
            <a:spAutoFit/>
          </a:bodyPr>
          <a:lstStyle/>
          <a:p>
            <a:r>
              <a:rPr lang="en-US" sz="3600" b="1">
                <a:solidFill>
                  <a:srgbClr val="000000"/>
                </a:solidFill>
                <a:latin typeface="Open Sans"/>
                <a:ea typeface="Open Sans"/>
                <a:cs typeface="Open Sans"/>
              </a:rPr>
              <a:t>Q &amp; A</a:t>
            </a:r>
            <a:endParaRPr lang="en-US" sz="3600" b="1">
              <a:ea typeface="Calibri" panose="020F0502020204030204"/>
              <a:cs typeface="Calibri" panose="020F0502020204030204"/>
            </a:endParaRPr>
          </a:p>
        </p:txBody>
      </p:sp>
      <p:sp>
        <p:nvSpPr>
          <p:cNvPr id="2" name="TextBox 1">
            <a:extLst>
              <a:ext uri="{FF2B5EF4-FFF2-40B4-BE49-F238E27FC236}">
                <a16:creationId xmlns:a16="http://schemas.microsoft.com/office/drawing/2014/main" id="{BF4FAB1B-E710-5E82-29B6-C96E4B6312F5}"/>
              </a:ext>
            </a:extLst>
          </p:cNvPr>
          <p:cNvSpPr txBox="1"/>
          <p:nvPr/>
        </p:nvSpPr>
        <p:spPr>
          <a:xfrm>
            <a:off x="3972942" y="3813464"/>
            <a:ext cx="3830630" cy="369332"/>
          </a:xfrm>
          <a:prstGeom prst="rect">
            <a:avLst/>
          </a:prstGeom>
          <a:noFill/>
        </p:spPr>
        <p:txBody>
          <a:bodyPr wrap="square" rtlCol="0">
            <a:spAutoFit/>
          </a:bodyPr>
          <a:lstStyle/>
          <a:p>
            <a:r>
              <a:rPr lang="en-US" b="1">
                <a:latin typeface="Open Sans" panose="020B0606030504020204" pitchFamily="34" charset="0"/>
                <a:ea typeface="Open Sans" panose="020B0606030504020204" pitchFamily="34" charset="0"/>
                <a:cs typeface="Open Sans" panose="020B0606030504020204" pitchFamily="34" charset="0"/>
                <a:hlinkClick r:id="rId5"/>
              </a:rPr>
              <a:t>Questions? Contact Us Today!</a:t>
            </a:r>
            <a:endParaRPr lang="en-US" b="1">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41309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4A38AE-3D78-F082-F9D3-CE1F44BC2C8F}"/>
              </a:ext>
            </a:extLst>
          </p:cNvPr>
          <p:cNvSpPr/>
          <p:nvPr/>
        </p:nvSpPr>
        <p:spPr>
          <a:xfrm>
            <a:off x="0" y="6373136"/>
            <a:ext cx="12192000" cy="491694"/>
          </a:xfrm>
          <a:prstGeom prst="rect">
            <a:avLst/>
          </a:prstGeom>
          <a:solidFill>
            <a:srgbClr val="0046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C9A43BB-F00E-57F5-D2EF-57C0BE108470}"/>
              </a:ext>
            </a:extLst>
          </p:cNvPr>
          <p:cNvSpPr/>
          <p:nvPr/>
        </p:nvSpPr>
        <p:spPr>
          <a:xfrm>
            <a:off x="0" y="6176518"/>
            <a:ext cx="12192000" cy="196618"/>
          </a:xfrm>
          <a:prstGeom prst="rect">
            <a:avLst/>
          </a:prstGeom>
          <a:solidFill>
            <a:srgbClr val="8BAD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2801F6D-681F-E270-6F51-565057438293}"/>
              </a:ext>
            </a:extLst>
          </p:cNvPr>
          <p:cNvSpPr txBox="1"/>
          <p:nvPr/>
        </p:nvSpPr>
        <p:spPr>
          <a:xfrm>
            <a:off x="4779666" y="6495873"/>
            <a:ext cx="2632668" cy="246221"/>
          </a:xfrm>
          <a:prstGeom prst="rect">
            <a:avLst/>
          </a:prstGeom>
          <a:noFill/>
        </p:spPr>
        <p:txBody>
          <a:bodyPr wrap="square" rtlCol="0">
            <a:spAutoFit/>
          </a:bodyPr>
          <a:lstStyle/>
          <a:p>
            <a:pPr algn="ctr"/>
            <a:r>
              <a:rPr lang="en-US" sz="1000" spc="300">
                <a:solidFill>
                  <a:schemeClr val="bg1"/>
                </a:solidFill>
                <a:latin typeface="Open Sans" panose="020B0606030504020204" pitchFamily="34" charset="0"/>
                <a:ea typeface="Open Sans" panose="020B0606030504020204" pitchFamily="34" charset="0"/>
                <a:cs typeface="Open Sans" panose="020B0606030504020204" pitchFamily="34" charset="0"/>
              </a:rPr>
              <a:t>www.kromatid.com</a:t>
            </a:r>
          </a:p>
        </p:txBody>
      </p:sp>
      <p:pic>
        <p:nvPicPr>
          <p:cNvPr id="6" name="Picture 5" descr="A black background with blue and white text&#10;&#10;Description automatically generated">
            <a:extLst>
              <a:ext uri="{FF2B5EF4-FFF2-40B4-BE49-F238E27FC236}">
                <a16:creationId xmlns:a16="http://schemas.microsoft.com/office/drawing/2014/main" id="{5D29AD3C-B6AF-8752-FFA7-72507EE88A97}"/>
              </a:ext>
            </a:extLst>
          </p:cNvPr>
          <p:cNvPicPr>
            <a:picLocks noChangeAspect="1"/>
          </p:cNvPicPr>
          <p:nvPr/>
        </p:nvPicPr>
        <p:blipFill>
          <a:blip r:embed="rId3"/>
          <a:stretch>
            <a:fillRect/>
          </a:stretch>
        </p:blipFill>
        <p:spPr>
          <a:xfrm>
            <a:off x="177253" y="5351018"/>
            <a:ext cx="1816100" cy="825500"/>
          </a:xfrm>
          <a:prstGeom prst="rect">
            <a:avLst/>
          </a:prstGeom>
        </p:spPr>
      </p:pic>
      <p:sp>
        <p:nvSpPr>
          <p:cNvPr id="17" name="TextBox 16">
            <a:extLst>
              <a:ext uri="{FF2B5EF4-FFF2-40B4-BE49-F238E27FC236}">
                <a16:creationId xmlns:a16="http://schemas.microsoft.com/office/drawing/2014/main" id="{9543ED72-DEAE-0D01-475B-FBED10944E9F}"/>
              </a:ext>
            </a:extLst>
          </p:cNvPr>
          <p:cNvSpPr txBox="1"/>
          <p:nvPr/>
        </p:nvSpPr>
        <p:spPr>
          <a:xfrm>
            <a:off x="6509833" y="1025700"/>
            <a:ext cx="21930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004669"/>
                </a:solidFill>
                <a:latin typeface="Open Sans" panose="020B0606030504020204" pitchFamily="34" charset="0"/>
                <a:ea typeface="Open Sans" panose="020B0606030504020204" pitchFamily="34" charset="0"/>
                <a:cs typeface="Open Sans" panose="020B0606030504020204" pitchFamily="34" charset="0"/>
              </a:rPr>
              <a:t>dGH in-Site</a:t>
            </a:r>
          </a:p>
        </p:txBody>
      </p:sp>
      <p:sp>
        <p:nvSpPr>
          <p:cNvPr id="18" name="TextBox 17">
            <a:extLst>
              <a:ext uri="{FF2B5EF4-FFF2-40B4-BE49-F238E27FC236}">
                <a16:creationId xmlns:a16="http://schemas.microsoft.com/office/drawing/2014/main" id="{D9D56BDD-D335-D785-130A-0BF5FE12782A}"/>
              </a:ext>
            </a:extLst>
          </p:cNvPr>
          <p:cNvSpPr txBox="1"/>
          <p:nvPr/>
        </p:nvSpPr>
        <p:spPr>
          <a:xfrm>
            <a:off x="468429" y="1025700"/>
            <a:ext cx="21930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004669"/>
                </a:solidFill>
                <a:latin typeface="Open Sans" panose="020B0606030504020204" pitchFamily="34" charset="0"/>
                <a:ea typeface="Open Sans" panose="020B0606030504020204" pitchFamily="34" charset="0"/>
                <a:cs typeface="Open Sans" panose="020B0606030504020204" pitchFamily="34" charset="0"/>
              </a:rPr>
              <a:t>dGH SCREEN</a:t>
            </a:r>
          </a:p>
        </p:txBody>
      </p:sp>
      <p:sp>
        <p:nvSpPr>
          <p:cNvPr id="19" name="TextBox 18">
            <a:extLst>
              <a:ext uri="{FF2B5EF4-FFF2-40B4-BE49-F238E27FC236}">
                <a16:creationId xmlns:a16="http://schemas.microsoft.com/office/drawing/2014/main" id="{FF388E73-1318-6D9A-54ED-CB3D1E6F1CDE}"/>
              </a:ext>
            </a:extLst>
          </p:cNvPr>
          <p:cNvSpPr txBox="1"/>
          <p:nvPr/>
        </p:nvSpPr>
        <p:spPr>
          <a:xfrm>
            <a:off x="9530535" y="1025700"/>
            <a:ext cx="21930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004669"/>
                </a:solidFill>
                <a:latin typeface="Open Sans" panose="020B0606030504020204" pitchFamily="34" charset="0"/>
                <a:ea typeface="Open Sans" panose="020B0606030504020204" pitchFamily="34" charset="0"/>
                <a:cs typeface="Open Sans" panose="020B0606030504020204" pitchFamily="34" charset="0"/>
              </a:rPr>
              <a:t>G-Banding</a:t>
            </a:r>
          </a:p>
        </p:txBody>
      </p:sp>
      <p:sp>
        <p:nvSpPr>
          <p:cNvPr id="22" name="TextBox 21">
            <a:extLst>
              <a:ext uri="{FF2B5EF4-FFF2-40B4-BE49-F238E27FC236}">
                <a16:creationId xmlns:a16="http://schemas.microsoft.com/office/drawing/2014/main" id="{99624B48-B4F0-8A5B-DB5B-EC2B89575087}"/>
              </a:ext>
            </a:extLst>
          </p:cNvPr>
          <p:cNvSpPr txBox="1"/>
          <p:nvPr/>
        </p:nvSpPr>
        <p:spPr>
          <a:xfrm>
            <a:off x="3489131" y="1025700"/>
            <a:ext cx="21930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004669"/>
                </a:solidFill>
                <a:latin typeface="Open Sans" panose="020B0606030504020204" pitchFamily="34" charset="0"/>
                <a:ea typeface="Open Sans" panose="020B0606030504020204" pitchFamily="34" charset="0"/>
                <a:cs typeface="Open Sans" panose="020B0606030504020204" pitchFamily="34" charset="0"/>
              </a:rPr>
              <a:t>dGH DSCVR</a:t>
            </a:r>
          </a:p>
        </p:txBody>
      </p:sp>
      <p:sp>
        <p:nvSpPr>
          <p:cNvPr id="26" name="TextBox 25">
            <a:extLst>
              <a:ext uri="{FF2B5EF4-FFF2-40B4-BE49-F238E27FC236}">
                <a16:creationId xmlns:a16="http://schemas.microsoft.com/office/drawing/2014/main" id="{96BD65A3-DD36-AD47-435B-002D6A30EE83}"/>
              </a:ext>
            </a:extLst>
          </p:cNvPr>
          <p:cNvSpPr txBox="1"/>
          <p:nvPr/>
        </p:nvSpPr>
        <p:spPr>
          <a:xfrm>
            <a:off x="3997732" y="3719868"/>
            <a:ext cx="4196535" cy="2182271"/>
          </a:xfrm>
          <a:prstGeom prst="rect">
            <a:avLst/>
          </a:prstGeom>
          <a:solidFill>
            <a:srgbClr val="004469"/>
          </a:solidFill>
          <a:ln w="6350">
            <a:solidFill>
              <a:schemeClr val="tx1"/>
            </a:solidFill>
          </a:ln>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lnSpc>
                <a:spcPct val="90000"/>
              </a:lnSpc>
              <a:spcAft>
                <a:spcPts val="1200"/>
              </a:spcAft>
            </a:pPr>
            <a:r>
              <a:rPr lang="en-US" sz="2400" dirty="0">
                <a:solidFill>
                  <a:schemeClr val="bg1"/>
                </a:solidFill>
                <a:latin typeface="Open Sans"/>
                <a:ea typeface="+mn-lt"/>
                <a:cs typeface="+mn-lt"/>
              </a:rPr>
              <a:t>Unmatched insights into </a:t>
            </a:r>
          </a:p>
          <a:p>
            <a:pPr marL="457200" indent="-457200">
              <a:lnSpc>
                <a:spcPct val="90000"/>
              </a:lnSpc>
              <a:spcAft>
                <a:spcPts val="1200"/>
              </a:spcAft>
              <a:buFont typeface="Arial" panose="020B0604020202020204" pitchFamily="34" charset="0"/>
              <a:buChar char="•"/>
            </a:pPr>
            <a:r>
              <a:rPr lang="en-US" sz="2400" dirty="0">
                <a:solidFill>
                  <a:schemeClr val="bg1"/>
                </a:solidFill>
                <a:latin typeface="Open Sans"/>
                <a:ea typeface="+mn-lt"/>
                <a:cs typeface="+mn-lt"/>
              </a:rPr>
              <a:t>Gene editing outcomes </a:t>
            </a:r>
          </a:p>
          <a:p>
            <a:pPr marL="457200" indent="-457200">
              <a:lnSpc>
                <a:spcPct val="90000"/>
              </a:lnSpc>
              <a:spcAft>
                <a:spcPts val="1200"/>
              </a:spcAft>
              <a:buFont typeface="Arial" panose="020B0604020202020204" pitchFamily="34" charset="0"/>
              <a:buChar char="•"/>
            </a:pPr>
            <a:r>
              <a:rPr lang="en-US" sz="2400" dirty="0">
                <a:solidFill>
                  <a:schemeClr val="bg1"/>
                </a:solidFill>
                <a:latin typeface="Open Sans"/>
                <a:ea typeface="+mn-lt"/>
                <a:cs typeface="+mn-lt"/>
              </a:rPr>
              <a:t>Genomic integrity</a:t>
            </a:r>
          </a:p>
          <a:p>
            <a:pPr marL="457200" indent="-457200">
              <a:lnSpc>
                <a:spcPct val="90000"/>
              </a:lnSpc>
              <a:spcAft>
                <a:spcPts val="1200"/>
              </a:spcAft>
              <a:buFont typeface="Arial" panose="020B0604020202020204" pitchFamily="34" charset="0"/>
              <a:buChar char="•"/>
            </a:pPr>
            <a:r>
              <a:rPr lang="en-US" sz="2400" dirty="0">
                <a:solidFill>
                  <a:schemeClr val="bg1"/>
                </a:solidFill>
                <a:latin typeface="Open Sans"/>
                <a:ea typeface="+mn-lt"/>
                <a:cs typeface="+mn-lt"/>
              </a:rPr>
              <a:t>Biomarkers of disease</a:t>
            </a:r>
          </a:p>
        </p:txBody>
      </p:sp>
      <p:grpSp>
        <p:nvGrpSpPr>
          <p:cNvPr id="3" name="Group 2">
            <a:extLst>
              <a:ext uri="{FF2B5EF4-FFF2-40B4-BE49-F238E27FC236}">
                <a16:creationId xmlns:a16="http://schemas.microsoft.com/office/drawing/2014/main" id="{14C975A8-B510-E6A5-9C06-1FBA57E88315}"/>
              </a:ext>
            </a:extLst>
          </p:cNvPr>
          <p:cNvGrpSpPr/>
          <p:nvPr/>
        </p:nvGrpSpPr>
        <p:grpSpPr>
          <a:xfrm>
            <a:off x="193347" y="1431245"/>
            <a:ext cx="11805306" cy="2017658"/>
            <a:chOff x="115395" y="1118019"/>
            <a:chExt cx="11805306" cy="2017658"/>
          </a:xfrm>
        </p:grpSpPr>
        <p:pic>
          <p:nvPicPr>
            <p:cNvPr id="10" name="Picture 9" descr="A close-up of a microscope&#10;&#10;Description automatically generated">
              <a:extLst>
                <a:ext uri="{FF2B5EF4-FFF2-40B4-BE49-F238E27FC236}">
                  <a16:creationId xmlns:a16="http://schemas.microsoft.com/office/drawing/2014/main" id="{54CA574B-C06E-9B72-E8EE-92C724B9FC94}"/>
                </a:ext>
              </a:extLst>
            </p:cNvPr>
            <p:cNvPicPr>
              <a:picLocks noChangeAspect="1"/>
            </p:cNvPicPr>
            <p:nvPr/>
          </p:nvPicPr>
          <p:blipFill>
            <a:blip r:embed="rId4"/>
            <a:stretch>
              <a:fillRect/>
            </a:stretch>
          </p:blipFill>
          <p:spPr>
            <a:xfrm>
              <a:off x="6156799" y="1119333"/>
              <a:ext cx="2743200" cy="2015031"/>
            </a:xfrm>
            <a:prstGeom prst="rect">
              <a:avLst/>
            </a:prstGeom>
          </p:spPr>
        </p:pic>
        <p:pic>
          <p:nvPicPr>
            <p:cNvPr id="12" name="Picture 11">
              <a:extLst>
                <a:ext uri="{FF2B5EF4-FFF2-40B4-BE49-F238E27FC236}">
                  <a16:creationId xmlns:a16="http://schemas.microsoft.com/office/drawing/2014/main" id="{192652E1-ECFB-D7E6-9984-5DC97DF738E6}"/>
                </a:ext>
              </a:extLst>
            </p:cNvPr>
            <p:cNvPicPr>
              <a:picLocks noChangeAspect="1"/>
            </p:cNvPicPr>
            <p:nvPr/>
          </p:nvPicPr>
          <p:blipFill>
            <a:blip r:embed="rId5"/>
            <a:stretch>
              <a:fillRect/>
            </a:stretch>
          </p:blipFill>
          <p:spPr>
            <a:xfrm>
              <a:off x="115395" y="1118019"/>
              <a:ext cx="2743200" cy="2017658"/>
            </a:xfrm>
            <a:prstGeom prst="rect">
              <a:avLst/>
            </a:prstGeom>
          </p:spPr>
        </p:pic>
        <p:pic>
          <p:nvPicPr>
            <p:cNvPr id="14" name="Picture 13">
              <a:extLst>
                <a:ext uri="{FF2B5EF4-FFF2-40B4-BE49-F238E27FC236}">
                  <a16:creationId xmlns:a16="http://schemas.microsoft.com/office/drawing/2014/main" id="{FE219579-82A0-9939-998F-B9EAEBB569AD}"/>
                </a:ext>
              </a:extLst>
            </p:cNvPr>
            <p:cNvPicPr>
              <a:picLocks noChangeAspect="1"/>
            </p:cNvPicPr>
            <p:nvPr/>
          </p:nvPicPr>
          <p:blipFill>
            <a:blip r:embed="rId6"/>
            <a:stretch>
              <a:fillRect/>
            </a:stretch>
          </p:blipFill>
          <p:spPr>
            <a:xfrm>
              <a:off x="9177501" y="1119011"/>
              <a:ext cx="2743200" cy="2015674"/>
            </a:xfrm>
            <a:prstGeom prst="rect">
              <a:avLst/>
            </a:prstGeom>
            <a:ln w="3175">
              <a:solidFill>
                <a:schemeClr val="tx1"/>
              </a:solidFill>
            </a:ln>
          </p:spPr>
        </p:pic>
        <p:pic>
          <p:nvPicPr>
            <p:cNvPr id="5" name="Picture 4">
              <a:extLst>
                <a:ext uri="{FF2B5EF4-FFF2-40B4-BE49-F238E27FC236}">
                  <a16:creationId xmlns:a16="http://schemas.microsoft.com/office/drawing/2014/main" id="{0B0F5D98-4DB1-9A3D-5A6D-55924FBF2D29}"/>
                </a:ext>
              </a:extLst>
            </p:cNvPr>
            <p:cNvPicPr>
              <a:picLocks noChangeAspect="1"/>
            </p:cNvPicPr>
            <p:nvPr/>
          </p:nvPicPr>
          <p:blipFill>
            <a:blip r:embed="rId7"/>
            <a:stretch>
              <a:fillRect/>
            </a:stretch>
          </p:blipFill>
          <p:spPr>
            <a:xfrm>
              <a:off x="3136097" y="1121433"/>
              <a:ext cx="2743200" cy="2010831"/>
            </a:xfrm>
            <a:prstGeom prst="rect">
              <a:avLst/>
            </a:prstGeom>
          </p:spPr>
        </p:pic>
      </p:grpSp>
      <p:sp>
        <p:nvSpPr>
          <p:cNvPr id="2" name="TextBox 1">
            <a:extLst>
              <a:ext uri="{FF2B5EF4-FFF2-40B4-BE49-F238E27FC236}">
                <a16:creationId xmlns:a16="http://schemas.microsoft.com/office/drawing/2014/main" id="{E6FC0944-BD9F-D405-61A8-2E6E0F1EC42A}"/>
              </a:ext>
            </a:extLst>
          </p:cNvPr>
          <p:cNvSpPr txBox="1"/>
          <p:nvPr/>
        </p:nvSpPr>
        <p:spPr>
          <a:xfrm>
            <a:off x="0" y="27432"/>
            <a:ext cx="12192000" cy="825500"/>
          </a:xfrm>
          <a:prstGeom prst="rect">
            <a:avLst/>
          </a:prstGeom>
          <a:solidFill>
            <a:srgbClr val="004469"/>
          </a:solidFill>
          <a:ln w="6350">
            <a:solidFill>
              <a:srgbClr val="004469"/>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90000"/>
              </a:lnSpc>
              <a:spcAft>
                <a:spcPts val="600"/>
              </a:spcAft>
            </a:pP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dGH: Powerful, High-Resolution Cytogenomic Solutions</a:t>
            </a:r>
            <a:endParaRPr lang="en-US" sz="24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indent="-228600">
              <a:lnSpc>
                <a:spcPct val="90000"/>
              </a:lnSpc>
              <a:spcAft>
                <a:spcPts val="600"/>
              </a:spcAft>
              <a:buFont typeface="Arial" panose="020B0604020202020204" pitchFamily="34" charset="0"/>
              <a:buChar char="•"/>
            </a:pPr>
            <a:endParaRPr lang="en-US" sz="20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7779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9FF60-A601-7DB0-8071-05FDDF845D73}"/>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BB722469-835F-1D21-6752-FD80B31A496F}"/>
              </a:ext>
            </a:extLst>
          </p:cNvPr>
          <p:cNvSpPr/>
          <p:nvPr/>
        </p:nvSpPr>
        <p:spPr>
          <a:xfrm>
            <a:off x="0" y="6373136"/>
            <a:ext cx="12192000" cy="491694"/>
          </a:xfrm>
          <a:prstGeom prst="rect">
            <a:avLst/>
          </a:prstGeom>
          <a:solidFill>
            <a:srgbClr val="0046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76A7C38-73D1-AE5D-63A2-7E3BA157BA1C}"/>
              </a:ext>
            </a:extLst>
          </p:cNvPr>
          <p:cNvSpPr/>
          <p:nvPr/>
        </p:nvSpPr>
        <p:spPr>
          <a:xfrm>
            <a:off x="0" y="6176518"/>
            <a:ext cx="12192000" cy="196618"/>
          </a:xfrm>
          <a:prstGeom prst="rect">
            <a:avLst/>
          </a:prstGeom>
          <a:solidFill>
            <a:srgbClr val="8BAD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75CDB5B-BEC9-F24F-DC09-EF43D9C864EF}"/>
              </a:ext>
            </a:extLst>
          </p:cNvPr>
          <p:cNvSpPr txBox="1"/>
          <p:nvPr/>
        </p:nvSpPr>
        <p:spPr>
          <a:xfrm>
            <a:off x="4779666" y="6495873"/>
            <a:ext cx="2632668" cy="246221"/>
          </a:xfrm>
          <a:prstGeom prst="rect">
            <a:avLst/>
          </a:prstGeom>
          <a:noFill/>
        </p:spPr>
        <p:txBody>
          <a:bodyPr wrap="square" rtlCol="0">
            <a:spAutoFit/>
          </a:bodyPr>
          <a:lstStyle/>
          <a:p>
            <a:pPr algn="ctr"/>
            <a:r>
              <a:rPr lang="en-US" sz="1000" spc="300">
                <a:solidFill>
                  <a:schemeClr val="bg1"/>
                </a:solidFill>
                <a:latin typeface="Open Sans" panose="020B0606030504020204" pitchFamily="34" charset="0"/>
                <a:ea typeface="Open Sans" panose="020B0606030504020204" pitchFamily="34" charset="0"/>
                <a:cs typeface="Open Sans" panose="020B0606030504020204" pitchFamily="34" charset="0"/>
              </a:rPr>
              <a:t>www.kromatid.com</a:t>
            </a:r>
          </a:p>
        </p:txBody>
      </p:sp>
      <p:pic>
        <p:nvPicPr>
          <p:cNvPr id="6" name="Picture 5" descr="A black background with blue and white text&#10;&#10;Description automatically generated">
            <a:extLst>
              <a:ext uri="{FF2B5EF4-FFF2-40B4-BE49-F238E27FC236}">
                <a16:creationId xmlns:a16="http://schemas.microsoft.com/office/drawing/2014/main" id="{840AFF7B-AC2F-55B6-15AF-E141A1E6E54D}"/>
              </a:ext>
            </a:extLst>
          </p:cNvPr>
          <p:cNvPicPr>
            <a:picLocks noChangeAspect="1"/>
          </p:cNvPicPr>
          <p:nvPr/>
        </p:nvPicPr>
        <p:blipFill>
          <a:blip r:embed="rId4"/>
          <a:stretch>
            <a:fillRect/>
          </a:stretch>
        </p:blipFill>
        <p:spPr>
          <a:xfrm>
            <a:off x="177253" y="5351018"/>
            <a:ext cx="1816100" cy="825500"/>
          </a:xfrm>
          <a:prstGeom prst="rect">
            <a:avLst/>
          </a:prstGeom>
        </p:spPr>
      </p:pic>
      <p:sp>
        <p:nvSpPr>
          <p:cNvPr id="8" name="TextBox 7">
            <a:extLst>
              <a:ext uri="{FF2B5EF4-FFF2-40B4-BE49-F238E27FC236}">
                <a16:creationId xmlns:a16="http://schemas.microsoft.com/office/drawing/2014/main" id="{74114CE3-B8A3-DA04-8486-3002BA062A0A}"/>
              </a:ext>
            </a:extLst>
          </p:cNvPr>
          <p:cNvSpPr txBox="1"/>
          <p:nvPr/>
        </p:nvSpPr>
        <p:spPr>
          <a:xfrm>
            <a:off x="0" y="27432"/>
            <a:ext cx="12192000" cy="825500"/>
          </a:xfrm>
          <a:prstGeom prst="rect">
            <a:avLst/>
          </a:prstGeom>
          <a:solidFill>
            <a:srgbClr val="004469"/>
          </a:solidFill>
          <a:ln w="6350">
            <a:solidFill>
              <a:srgbClr val="004469"/>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endParaRPr lang="en-US" sz="24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90000"/>
              </a:lnSpc>
              <a:spcAft>
                <a:spcPts val="600"/>
              </a:spcAft>
            </a:pPr>
            <a:r>
              <a:rPr lang="en-US" sz="2400">
                <a:solidFill>
                  <a:schemeClr val="bg1"/>
                </a:solidFill>
                <a:latin typeface="Open Sans" panose="020B0606030504020204" pitchFamily="34" charset="0"/>
                <a:ea typeface="Open Sans" panose="020B0606030504020204" pitchFamily="34" charset="0"/>
                <a:cs typeface="Open Sans" panose="020B0606030504020204" pitchFamily="34" charset="0"/>
              </a:rPr>
              <a:t>Established Cytogenetic Methods</a:t>
            </a:r>
          </a:p>
          <a:p>
            <a:pPr>
              <a:lnSpc>
                <a:spcPct val="90000"/>
              </a:lnSpc>
              <a:spcAft>
                <a:spcPts val="600"/>
              </a:spcAft>
            </a:pPr>
            <a:endParaRPr lang="en-US" sz="240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indent="-228600">
              <a:lnSpc>
                <a:spcPct val="90000"/>
              </a:lnSpc>
              <a:spcAft>
                <a:spcPts val="600"/>
              </a:spcAft>
              <a:buFont typeface="Arial" panose="020B0604020202020204" pitchFamily="34" charset="0"/>
              <a:buChar char="•"/>
            </a:pPr>
            <a:endParaRPr lang="en-US" sz="240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indent="-228600">
              <a:lnSpc>
                <a:spcPct val="90000"/>
              </a:lnSpc>
              <a:spcAft>
                <a:spcPts val="600"/>
              </a:spcAft>
              <a:buFont typeface="Arial" panose="020B0604020202020204" pitchFamily="34" charset="0"/>
              <a:buChar char="•"/>
            </a:pPr>
            <a:endParaRPr lang="en-US" sz="240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indent="-228600">
              <a:lnSpc>
                <a:spcPct val="90000"/>
              </a:lnSpc>
              <a:spcAft>
                <a:spcPts val="600"/>
              </a:spcAft>
              <a:buFont typeface="Arial" panose="020B0604020202020204" pitchFamily="34" charset="0"/>
              <a:buChar char="•"/>
            </a:pPr>
            <a:endParaRPr lang="en-US" sz="240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14">
            <a:extLst>
              <a:ext uri="{FF2B5EF4-FFF2-40B4-BE49-F238E27FC236}">
                <a16:creationId xmlns:a16="http://schemas.microsoft.com/office/drawing/2014/main" id="{75802776-882B-9E48-8908-EA154952461E}"/>
              </a:ext>
            </a:extLst>
          </p:cNvPr>
          <p:cNvPicPr>
            <a:picLocks noChangeAspect="1"/>
          </p:cNvPicPr>
          <p:nvPr/>
        </p:nvPicPr>
        <p:blipFill>
          <a:blip r:embed="rId5"/>
          <a:stretch>
            <a:fillRect/>
          </a:stretch>
        </p:blipFill>
        <p:spPr>
          <a:xfrm>
            <a:off x="1085302" y="2524034"/>
            <a:ext cx="2679691" cy="2147979"/>
          </a:xfrm>
          <a:prstGeom prst="rect">
            <a:avLst/>
          </a:prstGeom>
        </p:spPr>
      </p:pic>
      <p:sp>
        <p:nvSpPr>
          <p:cNvPr id="16" name="TextBox 15">
            <a:extLst>
              <a:ext uri="{FF2B5EF4-FFF2-40B4-BE49-F238E27FC236}">
                <a16:creationId xmlns:a16="http://schemas.microsoft.com/office/drawing/2014/main" id="{0388395D-009E-D592-F0C8-CE291320ED32}"/>
              </a:ext>
            </a:extLst>
          </p:cNvPr>
          <p:cNvSpPr txBox="1"/>
          <p:nvPr/>
        </p:nvSpPr>
        <p:spPr>
          <a:xfrm>
            <a:off x="1812404" y="1926618"/>
            <a:ext cx="1225485" cy="461665"/>
          </a:xfrm>
          <a:prstGeom prst="rect">
            <a:avLst/>
          </a:prstGeom>
          <a:noFill/>
        </p:spPr>
        <p:txBody>
          <a:bodyPr wrap="square" rtlCol="0">
            <a:spAutoFit/>
          </a:bodyPr>
          <a:lstStyle/>
          <a:p>
            <a:pPr algn="ctr"/>
            <a:r>
              <a:rPr lang="en-US" sz="2400" dirty="0">
                <a:solidFill>
                  <a:srgbClr val="004469"/>
                </a:solidFill>
                <a:latin typeface="Open Sans" panose="020B0606030504020204" pitchFamily="34" charset="0"/>
                <a:ea typeface="Open Sans" panose="020B0606030504020204" pitchFamily="34" charset="0"/>
                <a:cs typeface="Open Sans" panose="020B0606030504020204" pitchFamily="34" charset="0"/>
              </a:rPr>
              <a:t>aCGH</a:t>
            </a:r>
          </a:p>
        </p:txBody>
      </p:sp>
      <p:sp>
        <p:nvSpPr>
          <p:cNvPr id="17" name="TextBox 16">
            <a:extLst>
              <a:ext uri="{FF2B5EF4-FFF2-40B4-BE49-F238E27FC236}">
                <a16:creationId xmlns:a16="http://schemas.microsoft.com/office/drawing/2014/main" id="{95D889AC-C652-7A71-30A3-D21221351977}"/>
              </a:ext>
            </a:extLst>
          </p:cNvPr>
          <p:cNvSpPr txBox="1"/>
          <p:nvPr/>
        </p:nvSpPr>
        <p:spPr>
          <a:xfrm>
            <a:off x="5479805" y="1926618"/>
            <a:ext cx="1932529" cy="461665"/>
          </a:xfrm>
          <a:prstGeom prst="rect">
            <a:avLst/>
          </a:prstGeom>
          <a:noFill/>
        </p:spPr>
        <p:txBody>
          <a:bodyPr wrap="square" rtlCol="0">
            <a:spAutoFit/>
          </a:bodyPr>
          <a:lstStyle/>
          <a:p>
            <a:r>
              <a:rPr lang="en-US" sz="2400">
                <a:solidFill>
                  <a:srgbClr val="004469"/>
                </a:solidFill>
                <a:latin typeface="Open Sans" panose="020B0606030504020204" pitchFamily="34" charset="0"/>
                <a:ea typeface="Open Sans" panose="020B0606030504020204" pitchFamily="34" charset="0"/>
                <a:cs typeface="Open Sans" panose="020B0606030504020204" pitchFamily="34" charset="0"/>
              </a:rPr>
              <a:t>G-Banding</a:t>
            </a:r>
          </a:p>
        </p:txBody>
      </p:sp>
      <p:pic>
        <p:nvPicPr>
          <p:cNvPr id="19" name="Picture 18">
            <a:extLst>
              <a:ext uri="{FF2B5EF4-FFF2-40B4-BE49-F238E27FC236}">
                <a16:creationId xmlns:a16="http://schemas.microsoft.com/office/drawing/2014/main" id="{D371E2C4-7E9A-0407-9988-178719672182}"/>
              </a:ext>
            </a:extLst>
          </p:cNvPr>
          <p:cNvPicPr>
            <a:picLocks noChangeAspect="1"/>
          </p:cNvPicPr>
          <p:nvPr/>
        </p:nvPicPr>
        <p:blipFill>
          <a:blip r:embed="rId6"/>
          <a:stretch>
            <a:fillRect/>
          </a:stretch>
        </p:blipFill>
        <p:spPr>
          <a:xfrm>
            <a:off x="4244427" y="2524034"/>
            <a:ext cx="3696242" cy="2147979"/>
          </a:xfrm>
          <a:prstGeom prst="rect">
            <a:avLst/>
          </a:prstGeom>
          <a:ln w="3175">
            <a:solidFill>
              <a:schemeClr val="tx1"/>
            </a:solidFill>
          </a:ln>
        </p:spPr>
      </p:pic>
      <p:sp>
        <p:nvSpPr>
          <p:cNvPr id="20" name="TextBox 19">
            <a:extLst>
              <a:ext uri="{FF2B5EF4-FFF2-40B4-BE49-F238E27FC236}">
                <a16:creationId xmlns:a16="http://schemas.microsoft.com/office/drawing/2014/main" id="{7D169583-EF09-785D-C174-CB9319DAF26D}"/>
              </a:ext>
            </a:extLst>
          </p:cNvPr>
          <p:cNvSpPr txBox="1"/>
          <p:nvPr/>
        </p:nvSpPr>
        <p:spPr>
          <a:xfrm>
            <a:off x="9147206" y="1926618"/>
            <a:ext cx="1225485" cy="461665"/>
          </a:xfrm>
          <a:prstGeom prst="rect">
            <a:avLst/>
          </a:prstGeom>
          <a:noFill/>
        </p:spPr>
        <p:txBody>
          <a:bodyPr wrap="square" rtlCol="0">
            <a:spAutoFit/>
          </a:bodyPr>
          <a:lstStyle/>
          <a:p>
            <a:pPr algn="ctr"/>
            <a:r>
              <a:rPr lang="en-US" sz="2400">
                <a:solidFill>
                  <a:srgbClr val="004469"/>
                </a:solidFill>
                <a:latin typeface="Open Sans" panose="020B0606030504020204" pitchFamily="34" charset="0"/>
                <a:ea typeface="Open Sans" panose="020B0606030504020204" pitchFamily="34" charset="0"/>
                <a:cs typeface="Open Sans" panose="020B0606030504020204" pitchFamily="34" charset="0"/>
              </a:rPr>
              <a:t>FISH</a:t>
            </a:r>
          </a:p>
        </p:txBody>
      </p:sp>
      <p:pic>
        <p:nvPicPr>
          <p:cNvPr id="22" name="Picture 21">
            <a:extLst>
              <a:ext uri="{FF2B5EF4-FFF2-40B4-BE49-F238E27FC236}">
                <a16:creationId xmlns:a16="http://schemas.microsoft.com/office/drawing/2014/main" id="{9CF2ADCC-C68A-E66B-FC8A-559EB1DA3EEF}"/>
              </a:ext>
            </a:extLst>
          </p:cNvPr>
          <p:cNvPicPr>
            <a:picLocks noChangeAspect="1"/>
          </p:cNvPicPr>
          <p:nvPr/>
        </p:nvPicPr>
        <p:blipFill>
          <a:blip r:embed="rId7"/>
          <a:stretch>
            <a:fillRect/>
          </a:stretch>
        </p:blipFill>
        <p:spPr>
          <a:xfrm>
            <a:off x="8427009" y="2524034"/>
            <a:ext cx="2679689" cy="2147979"/>
          </a:xfrm>
          <a:prstGeom prst="rect">
            <a:avLst/>
          </a:prstGeom>
        </p:spPr>
      </p:pic>
    </p:spTree>
    <p:extLst>
      <p:ext uri="{BB962C8B-B14F-4D97-AF65-F5344CB8AC3E}">
        <p14:creationId xmlns:p14="http://schemas.microsoft.com/office/powerpoint/2010/main" val="1732793688"/>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2D29662-B3A8-A303-D446-AFC4882C61E8}"/>
              </a:ext>
            </a:extLst>
          </p:cNvPr>
          <p:cNvSpPr txBox="1"/>
          <p:nvPr/>
        </p:nvSpPr>
        <p:spPr>
          <a:xfrm>
            <a:off x="0" y="29858"/>
            <a:ext cx="12192000" cy="825500"/>
          </a:xfrm>
          <a:prstGeom prst="rect">
            <a:avLst/>
          </a:prstGeom>
          <a:solidFill>
            <a:srgbClr val="004469"/>
          </a:solidFill>
          <a:ln w="6350">
            <a:solidFill>
              <a:srgbClr val="004469"/>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endParaRPr kumimoji="0" lang="en-US" sz="2400" i="0" u="none" strike="noStrike" kern="0" cap="none" spc="0" normalizeH="0" baseline="0" noProof="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endParaRPr>
          </a:p>
          <a:p>
            <a:r>
              <a:rPr kumimoji="0" lang="en-US" sz="2400" i="0" u="none" strike="noStrike" kern="0" cap="none" spc="0" normalizeH="0" baseline="0" noProof="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Fluorescence In Situ Hybridization (FISH)</a:t>
            </a:r>
            <a:endParaRPr lang="en-US" sz="24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6" name="object 6"/>
          <p:cNvGrpSpPr/>
          <p:nvPr/>
        </p:nvGrpSpPr>
        <p:grpSpPr>
          <a:xfrm>
            <a:off x="0" y="6169688"/>
            <a:ext cx="12192000" cy="688340"/>
            <a:chOff x="0" y="6169688"/>
            <a:chExt cx="12192000" cy="688340"/>
          </a:xfrm>
        </p:grpSpPr>
        <p:sp>
          <p:nvSpPr>
            <p:cNvPr id="7" name="object 7"/>
            <p:cNvSpPr/>
            <p:nvPr/>
          </p:nvSpPr>
          <p:spPr>
            <a:xfrm>
              <a:off x="0" y="6366305"/>
              <a:ext cx="12192000" cy="492125"/>
            </a:xfrm>
            <a:custGeom>
              <a:avLst/>
              <a:gdLst/>
              <a:ahLst/>
              <a:cxnLst/>
              <a:rect l="l" t="t" r="r" b="b"/>
              <a:pathLst>
                <a:path w="12192000" h="492125">
                  <a:moveTo>
                    <a:pt x="12191998" y="0"/>
                  </a:moveTo>
                  <a:lnTo>
                    <a:pt x="0" y="0"/>
                  </a:lnTo>
                  <a:lnTo>
                    <a:pt x="0" y="491694"/>
                  </a:lnTo>
                  <a:lnTo>
                    <a:pt x="12191998" y="491694"/>
                  </a:lnTo>
                  <a:lnTo>
                    <a:pt x="12191998" y="0"/>
                  </a:lnTo>
                  <a:close/>
                </a:path>
              </a:pathLst>
            </a:custGeom>
            <a:solidFill>
              <a:srgbClr val="004669"/>
            </a:solidFill>
          </p:spPr>
          <p:txBody>
            <a:bodyPr wrap="square" lIns="0" tIns="0" rIns="0" bIns="0" rtlCol="0"/>
            <a:lstStyle/>
            <a:p>
              <a:endParaRPr/>
            </a:p>
          </p:txBody>
        </p:sp>
        <p:sp>
          <p:nvSpPr>
            <p:cNvPr id="8" name="object 8"/>
            <p:cNvSpPr/>
            <p:nvPr/>
          </p:nvSpPr>
          <p:spPr>
            <a:xfrm>
              <a:off x="0" y="6169688"/>
              <a:ext cx="12192000" cy="196850"/>
            </a:xfrm>
            <a:custGeom>
              <a:avLst/>
              <a:gdLst/>
              <a:ahLst/>
              <a:cxnLst/>
              <a:rect l="l" t="t" r="r" b="b"/>
              <a:pathLst>
                <a:path w="12192000" h="196850">
                  <a:moveTo>
                    <a:pt x="12191998" y="0"/>
                  </a:moveTo>
                  <a:lnTo>
                    <a:pt x="0" y="0"/>
                  </a:lnTo>
                  <a:lnTo>
                    <a:pt x="0" y="196617"/>
                  </a:lnTo>
                  <a:lnTo>
                    <a:pt x="12191998" y="196617"/>
                  </a:lnTo>
                  <a:lnTo>
                    <a:pt x="12191998" y="0"/>
                  </a:lnTo>
                  <a:close/>
                </a:path>
              </a:pathLst>
            </a:custGeom>
            <a:solidFill>
              <a:srgbClr val="8BADC8"/>
            </a:solidFill>
          </p:spPr>
          <p:txBody>
            <a:bodyPr wrap="square" lIns="0" tIns="0" rIns="0" bIns="0" rtlCol="0"/>
            <a:lstStyle/>
            <a:p>
              <a:endParaRPr/>
            </a:p>
          </p:txBody>
        </p:sp>
      </p:grpSp>
      <p:sp>
        <p:nvSpPr>
          <p:cNvPr id="9" name="object 9"/>
          <p:cNvSpPr txBox="1"/>
          <p:nvPr/>
        </p:nvSpPr>
        <p:spPr>
          <a:xfrm>
            <a:off x="0" y="6366305"/>
            <a:ext cx="12192000" cy="492125"/>
          </a:xfrm>
          <a:prstGeom prst="rect">
            <a:avLst/>
          </a:prstGeom>
          <a:ln w="12700">
            <a:solidFill>
              <a:srgbClr val="2F528F"/>
            </a:solidFill>
          </a:ln>
        </p:spPr>
        <p:txBody>
          <a:bodyPr vert="horz" wrap="square" lIns="0" tIns="635" rIns="0" bIns="0" rtlCol="0">
            <a:spAutoFit/>
          </a:bodyPr>
          <a:lstStyle/>
          <a:p>
            <a:pPr>
              <a:lnSpc>
                <a:spcPct val="100000"/>
              </a:lnSpc>
              <a:spcBef>
                <a:spcPts val="5"/>
              </a:spcBef>
            </a:pPr>
            <a:endParaRPr sz="1050" dirty="0">
              <a:latin typeface="Times New Roman"/>
              <a:cs typeface="Times New Roman"/>
            </a:endParaRPr>
          </a:p>
          <a:p>
            <a:pPr marR="29209" algn="ctr">
              <a:lnSpc>
                <a:spcPct val="100000"/>
              </a:lnSpc>
            </a:pPr>
            <a:r>
              <a:rPr sz="1000" dirty="0">
                <a:solidFill>
                  <a:srgbClr val="FFFFFF"/>
                </a:solidFill>
                <a:latin typeface="Open Sans"/>
                <a:cs typeface="Open Sans"/>
              </a:rPr>
              <a:t>w </a:t>
            </a:r>
            <a:r>
              <a:rPr sz="1000" dirty="0" err="1">
                <a:solidFill>
                  <a:srgbClr val="FFFFFF"/>
                </a:solidFill>
                <a:latin typeface="Open Sans"/>
                <a:cs typeface="Open Sans"/>
              </a:rPr>
              <a:t>w</a:t>
            </a:r>
            <a:r>
              <a:rPr sz="1000" spc="10" dirty="0">
                <a:solidFill>
                  <a:srgbClr val="FFFFFF"/>
                </a:solidFill>
                <a:latin typeface="Open Sans"/>
                <a:cs typeface="Open Sans"/>
              </a:rPr>
              <a:t> </a:t>
            </a:r>
            <a:r>
              <a:rPr sz="1000" dirty="0" err="1">
                <a:solidFill>
                  <a:srgbClr val="FFFFFF"/>
                </a:solidFill>
                <a:latin typeface="Open Sans"/>
                <a:cs typeface="Open Sans"/>
              </a:rPr>
              <a:t>w</a:t>
            </a:r>
            <a:r>
              <a:rPr sz="1000" spc="10" dirty="0">
                <a:solidFill>
                  <a:srgbClr val="FFFFFF"/>
                </a:solidFill>
                <a:latin typeface="Open Sans"/>
                <a:cs typeface="Open Sans"/>
              </a:rPr>
              <a:t> </a:t>
            </a:r>
            <a:r>
              <a:rPr sz="1000" dirty="0">
                <a:solidFill>
                  <a:srgbClr val="FFFFFF"/>
                </a:solidFill>
                <a:latin typeface="Open Sans"/>
                <a:cs typeface="Open Sans"/>
              </a:rPr>
              <a:t>.</a:t>
            </a:r>
            <a:r>
              <a:rPr sz="1000" spc="45" dirty="0">
                <a:solidFill>
                  <a:srgbClr val="FFFFFF"/>
                </a:solidFill>
                <a:latin typeface="Open Sans"/>
                <a:cs typeface="Open Sans"/>
              </a:rPr>
              <a:t> </a:t>
            </a:r>
            <a:r>
              <a:rPr sz="1000" dirty="0">
                <a:solidFill>
                  <a:srgbClr val="FFFFFF"/>
                </a:solidFill>
                <a:latin typeface="Open Sans"/>
                <a:cs typeface="Open Sans"/>
              </a:rPr>
              <a:t>k</a:t>
            </a:r>
            <a:r>
              <a:rPr sz="1000" spc="55" dirty="0">
                <a:solidFill>
                  <a:srgbClr val="FFFFFF"/>
                </a:solidFill>
                <a:latin typeface="Open Sans"/>
                <a:cs typeface="Open Sans"/>
              </a:rPr>
              <a:t> </a:t>
            </a:r>
            <a:r>
              <a:rPr sz="1000" dirty="0">
                <a:solidFill>
                  <a:srgbClr val="FFFFFF"/>
                </a:solidFill>
                <a:latin typeface="Open Sans"/>
                <a:cs typeface="Open Sans"/>
              </a:rPr>
              <a:t>r</a:t>
            </a:r>
            <a:r>
              <a:rPr sz="1000" spc="55" dirty="0">
                <a:solidFill>
                  <a:srgbClr val="FFFFFF"/>
                </a:solidFill>
                <a:latin typeface="Open Sans"/>
                <a:cs typeface="Open Sans"/>
              </a:rPr>
              <a:t> </a:t>
            </a:r>
            <a:r>
              <a:rPr sz="1000" dirty="0">
                <a:solidFill>
                  <a:srgbClr val="FFFFFF"/>
                </a:solidFill>
                <a:latin typeface="Open Sans"/>
                <a:cs typeface="Open Sans"/>
              </a:rPr>
              <a:t>o</a:t>
            </a:r>
            <a:r>
              <a:rPr sz="1000" spc="50" dirty="0">
                <a:solidFill>
                  <a:srgbClr val="FFFFFF"/>
                </a:solidFill>
                <a:latin typeface="Open Sans"/>
                <a:cs typeface="Open Sans"/>
              </a:rPr>
              <a:t> </a:t>
            </a:r>
            <a:r>
              <a:rPr sz="1000" dirty="0">
                <a:solidFill>
                  <a:srgbClr val="FFFFFF"/>
                </a:solidFill>
                <a:latin typeface="Open Sans"/>
                <a:cs typeface="Open Sans"/>
              </a:rPr>
              <a:t>m</a:t>
            </a:r>
            <a:r>
              <a:rPr sz="1000" spc="45" dirty="0">
                <a:solidFill>
                  <a:srgbClr val="FFFFFF"/>
                </a:solidFill>
                <a:latin typeface="Open Sans"/>
                <a:cs typeface="Open Sans"/>
              </a:rPr>
              <a:t> </a:t>
            </a:r>
            <a:r>
              <a:rPr sz="1000" dirty="0">
                <a:solidFill>
                  <a:srgbClr val="FFFFFF"/>
                </a:solidFill>
                <a:latin typeface="Open Sans"/>
                <a:cs typeface="Open Sans"/>
              </a:rPr>
              <a:t>a</a:t>
            </a:r>
            <a:r>
              <a:rPr sz="1000" spc="45" dirty="0">
                <a:solidFill>
                  <a:srgbClr val="FFFFFF"/>
                </a:solidFill>
                <a:latin typeface="Open Sans"/>
                <a:cs typeface="Open Sans"/>
              </a:rPr>
              <a:t> </a:t>
            </a:r>
            <a:r>
              <a:rPr sz="1000" dirty="0">
                <a:solidFill>
                  <a:srgbClr val="FFFFFF"/>
                </a:solidFill>
                <a:latin typeface="Open Sans"/>
                <a:cs typeface="Open Sans"/>
              </a:rPr>
              <a:t>t</a:t>
            </a:r>
            <a:r>
              <a:rPr sz="1000" spc="10" dirty="0">
                <a:solidFill>
                  <a:srgbClr val="FFFFFF"/>
                </a:solidFill>
                <a:latin typeface="Open Sans"/>
                <a:cs typeface="Open Sans"/>
              </a:rPr>
              <a:t> </a:t>
            </a:r>
            <a:r>
              <a:rPr sz="1000" dirty="0">
                <a:solidFill>
                  <a:srgbClr val="FFFFFF"/>
                </a:solidFill>
                <a:latin typeface="Open Sans"/>
                <a:cs typeface="Open Sans"/>
              </a:rPr>
              <a:t>i</a:t>
            </a:r>
            <a:r>
              <a:rPr sz="1000" spc="10" dirty="0">
                <a:solidFill>
                  <a:srgbClr val="FFFFFF"/>
                </a:solidFill>
                <a:latin typeface="Open Sans"/>
                <a:cs typeface="Open Sans"/>
              </a:rPr>
              <a:t> </a:t>
            </a:r>
            <a:r>
              <a:rPr sz="1000" dirty="0">
                <a:solidFill>
                  <a:srgbClr val="FFFFFF"/>
                </a:solidFill>
                <a:latin typeface="Open Sans"/>
                <a:cs typeface="Open Sans"/>
              </a:rPr>
              <a:t>d</a:t>
            </a:r>
            <a:r>
              <a:rPr sz="1000" spc="50" dirty="0">
                <a:solidFill>
                  <a:srgbClr val="FFFFFF"/>
                </a:solidFill>
                <a:latin typeface="Open Sans"/>
                <a:cs typeface="Open Sans"/>
              </a:rPr>
              <a:t> </a:t>
            </a:r>
            <a:r>
              <a:rPr sz="1000" dirty="0">
                <a:solidFill>
                  <a:srgbClr val="FFFFFF"/>
                </a:solidFill>
                <a:latin typeface="Open Sans"/>
                <a:cs typeface="Open Sans"/>
              </a:rPr>
              <a:t>.</a:t>
            </a:r>
            <a:r>
              <a:rPr sz="1000" spc="50" dirty="0">
                <a:solidFill>
                  <a:srgbClr val="FFFFFF"/>
                </a:solidFill>
                <a:latin typeface="Open Sans"/>
                <a:cs typeface="Open Sans"/>
              </a:rPr>
              <a:t> </a:t>
            </a:r>
            <a:r>
              <a:rPr sz="1000" dirty="0">
                <a:solidFill>
                  <a:srgbClr val="FFFFFF"/>
                </a:solidFill>
                <a:latin typeface="Open Sans"/>
                <a:cs typeface="Open Sans"/>
              </a:rPr>
              <a:t>c</a:t>
            </a:r>
            <a:r>
              <a:rPr sz="1000" spc="45" dirty="0">
                <a:solidFill>
                  <a:srgbClr val="FFFFFF"/>
                </a:solidFill>
                <a:latin typeface="Open Sans"/>
                <a:cs typeface="Open Sans"/>
              </a:rPr>
              <a:t> </a:t>
            </a:r>
            <a:r>
              <a:rPr sz="1000" dirty="0">
                <a:solidFill>
                  <a:srgbClr val="FFFFFF"/>
                </a:solidFill>
                <a:latin typeface="Open Sans"/>
                <a:cs typeface="Open Sans"/>
              </a:rPr>
              <a:t>o</a:t>
            </a:r>
            <a:r>
              <a:rPr sz="1000" spc="50" dirty="0">
                <a:solidFill>
                  <a:srgbClr val="FFFFFF"/>
                </a:solidFill>
                <a:latin typeface="Open Sans"/>
                <a:cs typeface="Open Sans"/>
              </a:rPr>
              <a:t> </a:t>
            </a:r>
            <a:r>
              <a:rPr sz="1000" spc="-50" dirty="0">
                <a:solidFill>
                  <a:srgbClr val="FFFFFF"/>
                </a:solidFill>
                <a:latin typeface="Open Sans"/>
                <a:cs typeface="Open Sans"/>
              </a:rPr>
              <a:t>m</a:t>
            </a:r>
            <a:endParaRPr sz="1000" dirty="0">
              <a:latin typeface="Open Sans"/>
              <a:cs typeface="Open Sans"/>
            </a:endParaRPr>
          </a:p>
        </p:txBody>
      </p:sp>
      <p:pic>
        <p:nvPicPr>
          <p:cNvPr id="10" name="object 10"/>
          <p:cNvPicPr/>
          <p:nvPr/>
        </p:nvPicPr>
        <p:blipFill>
          <a:blip r:embed="rId3" cstate="print"/>
          <a:stretch>
            <a:fillRect/>
          </a:stretch>
        </p:blipFill>
        <p:spPr>
          <a:xfrm>
            <a:off x="164611" y="5344187"/>
            <a:ext cx="1816100" cy="825500"/>
          </a:xfrm>
          <a:prstGeom prst="rect">
            <a:avLst/>
          </a:prstGeom>
        </p:spPr>
      </p:pic>
      <p:grpSp>
        <p:nvGrpSpPr>
          <p:cNvPr id="3" name="Group 2">
            <a:extLst>
              <a:ext uri="{FF2B5EF4-FFF2-40B4-BE49-F238E27FC236}">
                <a16:creationId xmlns:a16="http://schemas.microsoft.com/office/drawing/2014/main" id="{1996F904-EFD4-26CD-8536-06F0BA7B4034}"/>
              </a:ext>
            </a:extLst>
          </p:cNvPr>
          <p:cNvGrpSpPr/>
          <p:nvPr/>
        </p:nvGrpSpPr>
        <p:grpSpPr>
          <a:xfrm>
            <a:off x="520393" y="1458751"/>
            <a:ext cx="11671607" cy="2852490"/>
            <a:chOff x="371709" y="2142145"/>
            <a:chExt cx="11671607" cy="2852490"/>
          </a:xfrm>
        </p:grpSpPr>
        <p:pic>
          <p:nvPicPr>
            <p:cNvPr id="2" name="Picture 3" descr="A picture containing text, clock&#10;&#10;Description automatically generated">
              <a:extLst>
                <a:ext uri="{FF2B5EF4-FFF2-40B4-BE49-F238E27FC236}">
                  <a16:creationId xmlns:a16="http://schemas.microsoft.com/office/drawing/2014/main" id="{4D216CFE-96A8-1529-8389-C758BB06EF5E}"/>
                </a:ext>
              </a:extLst>
            </p:cNvPr>
            <p:cNvPicPr>
              <a:picLocks noChangeAspect="1"/>
            </p:cNvPicPr>
            <p:nvPr/>
          </p:nvPicPr>
          <p:blipFill>
            <a:blip r:embed="rId4"/>
            <a:stretch>
              <a:fillRect/>
            </a:stretch>
          </p:blipFill>
          <p:spPr>
            <a:xfrm>
              <a:off x="449767" y="2142145"/>
              <a:ext cx="11385394" cy="2852490"/>
            </a:xfrm>
            <a:prstGeom prst="rect">
              <a:avLst/>
            </a:prstGeom>
          </p:spPr>
        </p:pic>
        <p:sp>
          <p:nvSpPr>
            <p:cNvPr id="4" name="TextBox 3">
              <a:extLst>
                <a:ext uri="{FF2B5EF4-FFF2-40B4-BE49-F238E27FC236}">
                  <a16:creationId xmlns:a16="http://schemas.microsoft.com/office/drawing/2014/main" id="{B9252DE1-1DA6-EA85-01C4-7E085EA29AEE}"/>
                </a:ext>
              </a:extLst>
            </p:cNvPr>
            <p:cNvSpPr txBox="1"/>
            <p:nvPr/>
          </p:nvSpPr>
          <p:spPr>
            <a:xfrm>
              <a:off x="371709" y="3122341"/>
              <a:ext cx="13381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004669"/>
                  </a:solidFill>
                  <a:latin typeface="Open Sans" panose="020B0606030504020204" pitchFamily="34" charset="0"/>
                  <a:ea typeface="Open Sans" panose="020B0606030504020204" pitchFamily="34" charset="0"/>
                  <a:cs typeface="Open Sans" panose="020B0606030504020204" pitchFamily="34" charset="0"/>
                </a:rPr>
                <a:t>Cells alive</a:t>
              </a:r>
            </a:p>
            <a:p>
              <a:r>
                <a:rPr lang="en-US" sz="1400">
                  <a:solidFill>
                    <a:srgbClr val="004669"/>
                  </a:solidFill>
                  <a:latin typeface="Open Sans" panose="020B0606030504020204" pitchFamily="34" charset="0"/>
                  <a:ea typeface="Open Sans" panose="020B0606030504020204" pitchFamily="34" charset="0"/>
                  <a:cs typeface="Open Sans" panose="020B0606030504020204" pitchFamily="34" charset="0"/>
                </a:rPr>
                <a:t>in culture</a:t>
              </a:r>
            </a:p>
          </p:txBody>
        </p:sp>
        <p:sp>
          <p:nvSpPr>
            <p:cNvPr id="5" name="TextBox 4">
              <a:extLst>
                <a:ext uri="{FF2B5EF4-FFF2-40B4-BE49-F238E27FC236}">
                  <a16:creationId xmlns:a16="http://schemas.microsoft.com/office/drawing/2014/main" id="{9376E041-46B0-B2DB-8108-8346D1D739F3}"/>
                </a:ext>
              </a:extLst>
            </p:cNvPr>
            <p:cNvSpPr txBox="1"/>
            <p:nvPr/>
          </p:nvSpPr>
          <p:spPr>
            <a:xfrm>
              <a:off x="1440366" y="4042316"/>
              <a:ext cx="201651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004669"/>
                  </a:solidFill>
                  <a:latin typeface="Open Sans" panose="020B0606030504020204" pitchFamily="34" charset="0"/>
                  <a:ea typeface="Open Sans" panose="020B0606030504020204" pitchFamily="34" charset="0"/>
                  <a:cs typeface="Open Sans" panose="020B0606030504020204" pitchFamily="34" charset="0"/>
                </a:rPr>
                <a:t>Harvest</a:t>
              </a:r>
            </a:p>
          </p:txBody>
        </p:sp>
        <p:sp>
          <p:nvSpPr>
            <p:cNvPr id="11" name="TextBox 10">
              <a:extLst>
                <a:ext uri="{FF2B5EF4-FFF2-40B4-BE49-F238E27FC236}">
                  <a16:creationId xmlns:a16="http://schemas.microsoft.com/office/drawing/2014/main" id="{80A8FBF8-D211-1193-FFDF-68554EE4C3B6}"/>
                </a:ext>
              </a:extLst>
            </p:cNvPr>
            <p:cNvSpPr txBox="1"/>
            <p:nvPr/>
          </p:nvSpPr>
          <p:spPr>
            <a:xfrm>
              <a:off x="2453268" y="3122341"/>
              <a:ext cx="201651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004669"/>
                  </a:solidFill>
                  <a:latin typeface="Open Sans" panose="020B0606030504020204" pitchFamily="34" charset="0"/>
                  <a:ea typeface="Open Sans" panose="020B0606030504020204" pitchFamily="34" charset="0"/>
                  <a:cs typeface="Open Sans" panose="020B0606030504020204" pitchFamily="34" charset="0"/>
                </a:rPr>
                <a:t>Cells swollen</a:t>
              </a:r>
            </a:p>
            <a:p>
              <a:r>
                <a:rPr lang="en-US" sz="1400">
                  <a:solidFill>
                    <a:srgbClr val="004669"/>
                  </a:solidFill>
                  <a:latin typeface="Open Sans" panose="020B0606030504020204" pitchFamily="34" charset="0"/>
                  <a:ea typeface="Open Sans" panose="020B0606030504020204" pitchFamily="34" charset="0"/>
                  <a:cs typeface="Open Sans" panose="020B0606030504020204" pitchFamily="34" charset="0"/>
                </a:rPr>
                <a:t>and fixed</a:t>
              </a:r>
            </a:p>
          </p:txBody>
        </p:sp>
        <p:sp>
          <p:nvSpPr>
            <p:cNvPr id="12" name="TextBox 11">
              <a:extLst>
                <a:ext uri="{FF2B5EF4-FFF2-40B4-BE49-F238E27FC236}">
                  <a16:creationId xmlns:a16="http://schemas.microsoft.com/office/drawing/2014/main" id="{144A332B-61F0-783E-CCDC-140918FDB423}"/>
                </a:ext>
              </a:extLst>
            </p:cNvPr>
            <p:cNvSpPr txBox="1"/>
            <p:nvPr/>
          </p:nvSpPr>
          <p:spPr>
            <a:xfrm>
              <a:off x="3717073" y="3856463"/>
              <a:ext cx="201651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004669"/>
                  </a:solidFill>
                  <a:latin typeface="Open Sans" panose="020B0606030504020204" pitchFamily="34" charset="0"/>
                  <a:ea typeface="Open Sans" panose="020B0606030504020204" pitchFamily="34" charset="0"/>
                  <a:cs typeface="Open Sans" panose="020B0606030504020204" pitchFamily="34" charset="0"/>
                </a:rPr>
                <a:t>Sample</a:t>
              </a:r>
              <a:endParaRPr lang="en-US">
                <a:solidFill>
                  <a:srgbClr val="004669"/>
                </a:solidFill>
                <a:latin typeface="Open Sans" panose="020B0606030504020204" pitchFamily="34" charset="0"/>
                <a:ea typeface="Open Sans" panose="020B0606030504020204" pitchFamily="34" charset="0"/>
                <a:cs typeface="Open Sans" panose="020B0606030504020204" pitchFamily="34" charset="0"/>
              </a:endParaRPr>
            </a:p>
            <a:p>
              <a:r>
                <a:rPr lang="en-US" sz="1400">
                  <a:solidFill>
                    <a:srgbClr val="004669"/>
                  </a:solidFill>
                  <a:latin typeface="Open Sans" panose="020B0606030504020204" pitchFamily="34" charset="0"/>
                  <a:ea typeface="Open Sans" panose="020B0606030504020204" pitchFamily="34" charset="0"/>
                  <a:cs typeface="Open Sans" panose="020B0606030504020204" pitchFamily="34" charset="0"/>
                </a:rPr>
                <a:t>drop</a:t>
              </a:r>
              <a:endParaRPr lang="en-US">
                <a:solidFill>
                  <a:srgbClr val="00466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2A027ED6-4741-BE3F-0145-174886372614}"/>
                </a:ext>
              </a:extLst>
            </p:cNvPr>
            <p:cNvSpPr txBox="1"/>
            <p:nvPr/>
          </p:nvSpPr>
          <p:spPr>
            <a:xfrm>
              <a:off x="4646342" y="3168804"/>
              <a:ext cx="201651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004669"/>
                  </a:solidFill>
                  <a:latin typeface="Open Sans" panose="020B0606030504020204" pitchFamily="34" charset="0"/>
                  <a:ea typeface="Open Sans" panose="020B0606030504020204" pitchFamily="34" charset="0"/>
                  <a:cs typeface="Open Sans" panose="020B0606030504020204" pitchFamily="34" charset="0"/>
                </a:rPr>
                <a:t>Metaphase spreads adhered to slide</a:t>
              </a:r>
            </a:p>
          </p:txBody>
        </p:sp>
        <p:sp>
          <p:nvSpPr>
            <p:cNvPr id="14" name="TextBox 13">
              <a:extLst>
                <a:ext uri="{FF2B5EF4-FFF2-40B4-BE49-F238E27FC236}">
                  <a16:creationId xmlns:a16="http://schemas.microsoft.com/office/drawing/2014/main" id="{6879F05D-A622-6213-906A-60FF68279887}"/>
                </a:ext>
              </a:extLst>
            </p:cNvPr>
            <p:cNvSpPr txBox="1"/>
            <p:nvPr/>
          </p:nvSpPr>
          <p:spPr>
            <a:xfrm>
              <a:off x="4125952" y="2267414"/>
              <a:ext cx="201651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rgbClr val="004669"/>
                  </a:solidFill>
                  <a:latin typeface="Open Sans" panose="020B0606030504020204" pitchFamily="34" charset="0"/>
                  <a:ea typeface="Open Sans" panose="020B0606030504020204" pitchFamily="34" charset="0"/>
                  <a:cs typeface="Open Sans" panose="020B0606030504020204" pitchFamily="34" charset="0"/>
                </a:rPr>
                <a:t>Double</a:t>
              </a:r>
              <a:r>
                <a:rPr lang="en-US" sz="1400">
                  <a:solidFill>
                    <a:srgbClr val="004669"/>
                  </a:solidFill>
                  <a:latin typeface="Open Sans" panose="020B0606030504020204" pitchFamily="34" charset="0"/>
                  <a:ea typeface="Open Sans" panose="020B0606030504020204" pitchFamily="34" charset="0"/>
                  <a:cs typeface="Open Sans" panose="020B0606030504020204" pitchFamily="34" charset="0"/>
                </a:rPr>
                <a:t>-stranded</a:t>
              </a:r>
              <a:endParaRPr lang="en-US">
                <a:solidFill>
                  <a:srgbClr val="004669"/>
                </a:solidFill>
                <a:latin typeface="Open Sans" panose="020B0606030504020204" pitchFamily="34" charset="0"/>
                <a:ea typeface="Open Sans" panose="020B0606030504020204" pitchFamily="34" charset="0"/>
                <a:cs typeface="Open Sans" panose="020B0606030504020204" pitchFamily="34" charset="0"/>
              </a:endParaRPr>
            </a:p>
            <a:p>
              <a:r>
                <a:rPr lang="en-US" sz="1400">
                  <a:solidFill>
                    <a:srgbClr val="004669"/>
                  </a:solidFill>
                  <a:latin typeface="Open Sans" panose="020B0606030504020204" pitchFamily="34" charset="0"/>
                  <a:ea typeface="Open Sans" panose="020B0606030504020204" pitchFamily="34" charset="0"/>
                  <a:cs typeface="Open Sans" panose="020B0606030504020204" pitchFamily="34" charset="0"/>
                </a:rPr>
                <a:t>FISH probe</a:t>
              </a:r>
              <a:endParaRPr lang="en-US">
                <a:solidFill>
                  <a:srgbClr val="00466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365E9659-9F04-6F00-68EF-A83BED3C3C00}"/>
                </a:ext>
              </a:extLst>
            </p:cNvPr>
            <p:cNvSpPr txBox="1"/>
            <p:nvPr/>
          </p:nvSpPr>
          <p:spPr>
            <a:xfrm>
              <a:off x="6263269" y="3614853"/>
              <a:ext cx="136602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004669"/>
                  </a:solidFill>
                  <a:latin typeface="Open Sans" panose="020B0606030504020204" pitchFamily="34" charset="0"/>
                  <a:ea typeface="Open Sans" panose="020B0606030504020204" pitchFamily="34" charset="0"/>
                  <a:cs typeface="Open Sans" panose="020B0606030504020204" pitchFamily="34" charset="0"/>
                </a:rPr>
                <a:t>Probe and coverslip</a:t>
              </a:r>
              <a:endParaRPr lang="en-US">
                <a:solidFill>
                  <a:srgbClr val="004669"/>
                </a:solidFill>
                <a:latin typeface="Open Sans" panose="020B0606030504020204" pitchFamily="34" charset="0"/>
                <a:ea typeface="Open Sans" panose="020B0606030504020204" pitchFamily="34" charset="0"/>
                <a:cs typeface="Open Sans" panose="020B0606030504020204" pitchFamily="34" charset="0"/>
              </a:endParaRPr>
            </a:p>
            <a:p>
              <a:r>
                <a:rPr lang="en-US" sz="1400">
                  <a:solidFill>
                    <a:srgbClr val="004669"/>
                  </a:solidFill>
                  <a:latin typeface="Open Sans" panose="020B0606030504020204" pitchFamily="34" charset="0"/>
                  <a:ea typeface="Open Sans" panose="020B0606030504020204" pitchFamily="34" charset="0"/>
                  <a:cs typeface="Open Sans" panose="020B0606030504020204" pitchFamily="34" charset="0"/>
                </a:rPr>
                <a:t>applied</a:t>
              </a:r>
              <a:endParaRPr lang="en-US">
                <a:solidFill>
                  <a:srgbClr val="00466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80A8EDFB-4C6B-371B-8AEE-4FE5D8C352ED}"/>
                </a:ext>
              </a:extLst>
            </p:cNvPr>
            <p:cNvSpPr txBox="1"/>
            <p:nvPr/>
          </p:nvSpPr>
          <p:spPr>
            <a:xfrm>
              <a:off x="7406269" y="3047999"/>
              <a:ext cx="201651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004669"/>
                  </a:solidFill>
                  <a:latin typeface="Open Sans" panose="020B0606030504020204" pitchFamily="34" charset="0"/>
                  <a:ea typeface="Open Sans" panose="020B0606030504020204" pitchFamily="34" charset="0"/>
                  <a:cs typeface="Open Sans" panose="020B0606030504020204" pitchFamily="34" charset="0"/>
                </a:rPr>
                <a:t>Sample and probe DNA now in contact</a:t>
              </a:r>
              <a:endParaRPr lang="en-US">
                <a:solidFill>
                  <a:srgbClr val="00466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a:extLst>
                <a:ext uri="{FF2B5EF4-FFF2-40B4-BE49-F238E27FC236}">
                  <a16:creationId xmlns:a16="http://schemas.microsoft.com/office/drawing/2014/main" id="{99717C47-B0D3-ADF1-250A-D3C528F3E257}"/>
                </a:ext>
              </a:extLst>
            </p:cNvPr>
            <p:cNvSpPr txBox="1"/>
            <p:nvPr/>
          </p:nvSpPr>
          <p:spPr>
            <a:xfrm>
              <a:off x="9227634" y="3828585"/>
              <a:ext cx="201651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004669"/>
                  </a:solidFill>
                  <a:latin typeface="Open Sans" panose="020B0606030504020204" pitchFamily="34" charset="0"/>
                  <a:ea typeface="Open Sans" panose="020B0606030504020204" pitchFamily="34" charset="0"/>
                  <a:cs typeface="Open Sans" panose="020B0606030504020204" pitchFamily="34" charset="0"/>
                </a:rPr>
                <a:t>Heat</a:t>
              </a:r>
              <a:endParaRPr lang="en-US">
                <a:solidFill>
                  <a:srgbClr val="004669"/>
                </a:solidFill>
                <a:latin typeface="Open Sans" panose="020B0606030504020204" pitchFamily="34" charset="0"/>
                <a:ea typeface="Open Sans" panose="020B0606030504020204" pitchFamily="34" charset="0"/>
                <a:cs typeface="Open Sans" panose="020B0606030504020204" pitchFamily="34" charset="0"/>
              </a:endParaRPr>
            </a:p>
            <a:p>
              <a:r>
                <a:rPr lang="en-US" sz="1400">
                  <a:solidFill>
                    <a:srgbClr val="004669"/>
                  </a:solidFill>
                  <a:latin typeface="Open Sans" panose="020B0606030504020204" pitchFamily="34" charset="0"/>
                  <a:ea typeface="Open Sans" panose="020B0606030504020204" pitchFamily="34" charset="0"/>
                  <a:cs typeface="Open Sans" panose="020B0606030504020204" pitchFamily="34" charset="0"/>
                </a:rPr>
                <a:t>applied</a:t>
              </a:r>
              <a:endParaRPr lang="en-US">
                <a:solidFill>
                  <a:srgbClr val="00466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7CED4D2B-0EFC-9B29-4AAC-B963F7825B48}"/>
                </a:ext>
              </a:extLst>
            </p:cNvPr>
            <p:cNvSpPr txBox="1"/>
            <p:nvPr/>
          </p:nvSpPr>
          <p:spPr>
            <a:xfrm>
              <a:off x="10026805" y="2176811"/>
              <a:ext cx="2016511"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004669"/>
                  </a:solidFill>
                  <a:latin typeface="Open Sans"/>
                  <a:ea typeface="Open Sans"/>
                  <a:cs typeface="Open Sans"/>
                </a:rPr>
                <a:t>Denatured sample and probe DNA bind. Slide proceeds to post-hybridization wash and imaging.</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DDAEB9C-2548-BD56-A01A-37BD37A0EF2D}"/>
              </a:ext>
            </a:extLst>
          </p:cNvPr>
          <p:cNvGrpSpPr/>
          <p:nvPr/>
        </p:nvGrpSpPr>
        <p:grpSpPr>
          <a:xfrm>
            <a:off x="880441" y="925689"/>
            <a:ext cx="5010156" cy="4509637"/>
            <a:chOff x="3219215" y="1361927"/>
            <a:chExt cx="5753570" cy="5184047"/>
          </a:xfrm>
        </p:grpSpPr>
        <p:pic>
          <p:nvPicPr>
            <p:cNvPr id="3" name="Picture 3" descr="A picture containing light&#10;&#10;Description automatically generated">
              <a:extLst>
                <a:ext uri="{FF2B5EF4-FFF2-40B4-BE49-F238E27FC236}">
                  <a16:creationId xmlns:a16="http://schemas.microsoft.com/office/drawing/2014/main" id="{F38FB592-7567-1729-CB7A-C0756779C49B}"/>
                </a:ext>
              </a:extLst>
            </p:cNvPr>
            <p:cNvPicPr>
              <a:picLocks noChangeAspect="1"/>
            </p:cNvPicPr>
            <p:nvPr/>
          </p:nvPicPr>
          <p:blipFill rotWithShape="1">
            <a:blip r:embed="rId3"/>
            <a:srcRect t="5748"/>
            <a:stretch/>
          </p:blipFill>
          <p:spPr>
            <a:xfrm>
              <a:off x="3219215" y="1361927"/>
              <a:ext cx="5753570" cy="5184047"/>
            </a:xfrm>
            <a:prstGeom prst="rect">
              <a:avLst/>
            </a:prstGeom>
          </p:spPr>
        </p:pic>
        <p:sp>
          <p:nvSpPr>
            <p:cNvPr id="9" name="Oval 8">
              <a:extLst>
                <a:ext uri="{FF2B5EF4-FFF2-40B4-BE49-F238E27FC236}">
                  <a16:creationId xmlns:a16="http://schemas.microsoft.com/office/drawing/2014/main" id="{C1044A43-85FA-5543-4A9D-A1B9D64789CA}"/>
                </a:ext>
              </a:extLst>
            </p:cNvPr>
            <p:cNvSpPr/>
            <p:nvPr/>
          </p:nvSpPr>
          <p:spPr>
            <a:xfrm>
              <a:off x="6237110" y="4722517"/>
              <a:ext cx="413928" cy="423334"/>
            </a:xfrm>
            <a:prstGeom prst="ellipse">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614774A-4F26-0E53-219C-464B0D396005}"/>
                </a:ext>
              </a:extLst>
            </p:cNvPr>
            <p:cNvSpPr/>
            <p:nvPr/>
          </p:nvSpPr>
          <p:spPr>
            <a:xfrm>
              <a:off x="7657629" y="5145851"/>
              <a:ext cx="1251186" cy="1345259"/>
            </a:xfrm>
            <a:prstGeom prst="ellipse">
              <a:avLst/>
            </a:prstGeom>
            <a:noFill/>
            <a:ln w="571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158A5F11-648A-51D2-2A90-5277755657BF}"/>
              </a:ext>
            </a:extLst>
          </p:cNvPr>
          <p:cNvSpPr txBox="1"/>
          <p:nvPr/>
        </p:nvSpPr>
        <p:spPr>
          <a:xfrm>
            <a:off x="6301405" y="2006962"/>
            <a:ext cx="4857748" cy="2308324"/>
          </a:xfrm>
          <a:prstGeom prst="rect">
            <a:avLst/>
          </a:prstGeom>
          <a:noFill/>
        </p:spPr>
        <p:txBody>
          <a:bodyPr wrap="square" lIns="91440" tIns="45720" rIns="91440" bIns="45720" rtlCol="0" anchor="t">
            <a:spAutoFit/>
          </a:bodyPr>
          <a:lstStyle/>
          <a:p>
            <a:r>
              <a:rPr lang="en-US" b="1" kern="0" dirty="0">
                <a:solidFill>
                  <a:srgbClr val="004669"/>
                </a:solidFill>
                <a:latin typeface="Open Sans"/>
                <a:ea typeface="Open Sans"/>
                <a:cs typeface="Open Sans"/>
              </a:rPr>
              <a:t>Example of FISH hybridization outcome.</a:t>
            </a:r>
          </a:p>
          <a:p>
            <a:endParaRPr lang="en-US" b="1" kern="0" dirty="0">
              <a:solidFill>
                <a:srgbClr val="004669"/>
              </a:solidFill>
              <a:latin typeface="Open Sans"/>
              <a:ea typeface="Open Sans"/>
              <a:cs typeface="Open Sans"/>
            </a:endParaRPr>
          </a:p>
          <a:p>
            <a:r>
              <a:rPr lang="en-US" kern="0" dirty="0">
                <a:solidFill>
                  <a:srgbClr val="004669"/>
                </a:solidFill>
                <a:latin typeface="Open Sans"/>
                <a:ea typeface="Open Sans"/>
                <a:cs typeface="Open Sans"/>
              </a:rPr>
              <a:t>Fluorescence is seen in the subtelomeric region of the q-arm of chromosome 21.</a:t>
            </a:r>
          </a:p>
          <a:p>
            <a:endParaRPr lang="en-US" kern="0" dirty="0">
              <a:solidFill>
                <a:srgbClr val="004669"/>
              </a:solidFill>
              <a:latin typeface="Open Sans"/>
              <a:ea typeface="Open Sans"/>
              <a:cs typeface="Open Sans"/>
            </a:endParaRPr>
          </a:p>
          <a:p>
            <a:r>
              <a:rPr lang="en-US" kern="0" dirty="0">
                <a:solidFill>
                  <a:srgbClr val="004669"/>
                </a:solidFill>
                <a:latin typeface="Open Sans"/>
                <a:ea typeface="Open Sans"/>
                <a:cs typeface="Open Sans"/>
              </a:rPr>
              <a:t>The corresponding target site on each of the two chromatids fluoresces with its own signal.</a:t>
            </a:r>
            <a:endParaRPr lang="en-US" dirty="0">
              <a:cs typeface="Calibri"/>
            </a:endParaRPr>
          </a:p>
        </p:txBody>
      </p:sp>
      <p:grpSp>
        <p:nvGrpSpPr>
          <p:cNvPr id="17" name="object 6">
            <a:extLst>
              <a:ext uri="{FF2B5EF4-FFF2-40B4-BE49-F238E27FC236}">
                <a16:creationId xmlns:a16="http://schemas.microsoft.com/office/drawing/2014/main" id="{F4BCDBC8-77B3-35BB-21D3-6675C1D54EBC}"/>
              </a:ext>
            </a:extLst>
          </p:cNvPr>
          <p:cNvGrpSpPr/>
          <p:nvPr/>
        </p:nvGrpSpPr>
        <p:grpSpPr>
          <a:xfrm>
            <a:off x="0" y="6169688"/>
            <a:ext cx="12192000" cy="688742"/>
            <a:chOff x="0" y="6169688"/>
            <a:chExt cx="12192000" cy="688742"/>
          </a:xfrm>
        </p:grpSpPr>
        <p:sp>
          <p:nvSpPr>
            <p:cNvPr id="15" name="object 7">
              <a:extLst>
                <a:ext uri="{FF2B5EF4-FFF2-40B4-BE49-F238E27FC236}">
                  <a16:creationId xmlns:a16="http://schemas.microsoft.com/office/drawing/2014/main" id="{824275B9-B6CC-7CBD-B721-D3C5184A8B7B}"/>
                </a:ext>
              </a:extLst>
            </p:cNvPr>
            <p:cNvSpPr/>
            <p:nvPr/>
          </p:nvSpPr>
          <p:spPr>
            <a:xfrm>
              <a:off x="0" y="6366305"/>
              <a:ext cx="12192000" cy="492125"/>
            </a:xfrm>
            <a:custGeom>
              <a:avLst/>
              <a:gdLst/>
              <a:ahLst/>
              <a:cxnLst/>
              <a:rect l="l" t="t" r="r" b="b"/>
              <a:pathLst>
                <a:path w="12192000" h="492125">
                  <a:moveTo>
                    <a:pt x="12191998" y="0"/>
                  </a:moveTo>
                  <a:lnTo>
                    <a:pt x="0" y="0"/>
                  </a:lnTo>
                  <a:lnTo>
                    <a:pt x="0" y="491694"/>
                  </a:lnTo>
                  <a:lnTo>
                    <a:pt x="12191998" y="491694"/>
                  </a:lnTo>
                  <a:lnTo>
                    <a:pt x="12191998" y="0"/>
                  </a:lnTo>
                  <a:close/>
                </a:path>
              </a:pathLst>
            </a:custGeom>
            <a:solidFill>
              <a:srgbClr val="004669"/>
            </a:solidFill>
          </p:spPr>
          <p:txBody>
            <a:bodyPr wrap="square" lIns="0" tIns="0" rIns="0" bIns="0" rtlCol="0"/>
            <a:lstStyle/>
            <a:p>
              <a:endParaRPr/>
            </a:p>
          </p:txBody>
        </p:sp>
        <p:sp>
          <p:nvSpPr>
            <p:cNvPr id="16" name="object 8">
              <a:extLst>
                <a:ext uri="{FF2B5EF4-FFF2-40B4-BE49-F238E27FC236}">
                  <a16:creationId xmlns:a16="http://schemas.microsoft.com/office/drawing/2014/main" id="{01610428-4F63-DD53-6BBF-BDB6F2A4C476}"/>
                </a:ext>
              </a:extLst>
            </p:cNvPr>
            <p:cNvSpPr/>
            <p:nvPr/>
          </p:nvSpPr>
          <p:spPr>
            <a:xfrm>
              <a:off x="0" y="6169688"/>
              <a:ext cx="12192000" cy="196850"/>
            </a:xfrm>
            <a:custGeom>
              <a:avLst/>
              <a:gdLst/>
              <a:ahLst/>
              <a:cxnLst/>
              <a:rect l="l" t="t" r="r" b="b"/>
              <a:pathLst>
                <a:path w="12192000" h="196850">
                  <a:moveTo>
                    <a:pt x="12191998" y="0"/>
                  </a:moveTo>
                  <a:lnTo>
                    <a:pt x="0" y="0"/>
                  </a:lnTo>
                  <a:lnTo>
                    <a:pt x="0" y="196617"/>
                  </a:lnTo>
                  <a:lnTo>
                    <a:pt x="12191998" y="196617"/>
                  </a:lnTo>
                  <a:lnTo>
                    <a:pt x="12191998" y="0"/>
                  </a:lnTo>
                  <a:close/>
                </a:path>
              </a:pathLst>
            </a:custGeom>
            <a:solidFill>
              <a:srgbClr val="8BADC8"/>
            </a:solidFill>
          </p:spPr>
          <p:txBody>
            <a:bodyPr wrap="square" lIns="0" tIns="0" rIns="0" bIns="0" rtlCol="0"/>
            <a:lstStyle/>
            <a:p>
              <a:endParaRPr/>
            </a:p>
          </p:txBody>
        </p:sp>
      </p:grpSp>
      <p:sp>
        <p:nvSpPr>
          <p:cNvPr id="19" name="object 9">
            <a:extLst>
              <a:ext uri="{FF2B5EF4-FFF2-40B4-BE49-F238E27FC236}">
                <a16:creationId xmlns:a16="http://schemas.microsoft.com/office/drawing/2014/main" id="{C410C39C-43EC-388E-B5C9-5EE8A3F79C71}"/>
              </a:ext>
            </a:extLst>
          </p:cNvPr>
          <p:cNvSpPr txBox="1"/>
          <p:nvPr/>
        </p:nvSpPr>
        <p:spPr>
          <a:xfrm>
            <a:off x="0" y="6366305"/>
            <a:ext cx="12192000" cy="316112"/>
          </a:xfrm>
          <a:prstGeom prst="rect">
            <a:avLst/>
          </a:prstGeom>
          <a:ln w="12700">
            <a:solidFill>
              <a:srgbClr val="2F528F"/>
            </a:solidFill>
          </a:ln>
        </p:spPr>
        <p:txBody>
          <a:bodyPr vert="horz" wrap="square" lIns="0" tIns="635" rIns="0" bIns="0" rtlCol="0" anchor="t">
            <a:spAutoFit/>
          </a:bodyPr>
          <a:lstStyle/>
          <a:p>
            <a:pPr>
              <a:lnSpc>
                <a:spcPct val="100000"/>
              </a:lnSpc>
              <a:spcBef>
                <a:spcPts val="5"/>
              </a:spcBef>
            </a:pPr>
            <a:endPar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R="28575" algn="ctr">
              <a:lnSpc>
                <a:spcPct val="100000"/>
              </a:lnSpc>
            </a:pPr>
            <a:r>
              <a:rPr sz="1000" dirty="0">
                <a:solidFill>
                  <a:schemeClr val="bg1"/>
                </a:solidFill>
                <a:latin typeface="Open Sans"/>
                <a:ea typeface="Open Sans"/>
                <a:cs typeface="Open Sans"/>
              </a:rPr>
              <a:t>w </a:t>
            </a:r>
            <a:r>
              <a:rPr sz="1000" dirty="0" err="1">
                <a:solidFill>
                  <a:schemeClr val="bg1"/>
                </a:solidFill>
                <a:latin typeface="Open Sans"/>
                <a:ea typeface="Open Sans"/>
                <a:cs typeface="Open Sans"/>
              </a:rPr>
              <a:t>w</a:t>
            </a:r>
            <a:r>
              <a:rPr sz="1000" spc="10" dirty="0">
                <a:solidFill>
                  <a:schemeClr val="bg1"/>
                </a:solidFill>
                <a:latin typeface="Open Sans"/>
                <a:ea typeface="Open Sans"/>
                <a:cs typeface="Open Sans"/>
              </a:rPr>
              <a:t> </a:t>
            </a:r>
            <a:r>
              <a:rPr sz="1000" dirty="0" err="1">
                <a:solidFill>
                  <a:schemeClr val="bg1"/>
                </a:solidFill>
                <a:latin typeface="Open Sans"/>
                <a:ea typeface="Open Sans"/>
                <a:cs typeface="Open Sans"/>
              </a:rPr>
              <a:t>w</a:t>
            </a:r>
            <a:r>
              <a:rPr sz="1000" spc="10" dirty="0">
                <a:solidFill>
                  <a:schemeClr val="bg1"/>
                </a:solidFill>
                <a:latin typeface="Open Sans"/>
                <a:ea typeface="Open Sans"/>
                <a:cs typeface="Open Sans"/>
              </a:rPr>
              <a:t> </a:t>
            </a:r>
            <a:r>
              <a:rPr sz="1000" dirty="0">
                <a:solidFill>
                  <a:schemeClr val="bg1"/>
                </a:solidFill>
                <a:latin typeface="Open Sans"/>
                <a:ea typeface="Open Sans"/>
                <a:cs typeface="Open Sans"/>
              </a:rPr>
              <a:t>.</a:t>
            </a:r>
            <a:r>
              <a:rPr sz="1000" spc="45" dirty="0">
                <a:solidFill>
                  <a:schemeClr val="bg1"/>
                </a:solidFill>
                <a:latin typeface="Open Sans"/>
                <a:ea typeface="Open Sans"/>
                <a:cs typeface="Open Sans"/>
              </a:rPr>
              <a:t> </a:t>
            </a:r>
            <a:r>
              <a:rPr sz="1000" dirty="0">
                <a:solidFill>
                  <a:schemeClr val="bg1"/>
                </a:solidFill>
                <a:latin typeface="Open Sans"/>
                <a:ea typeface="Open Sans"/>
                <a:cs typeface="Open Sans"/>
              </a:rPr>
              <a:t>k</a:t>
            </a:r>
            <a:r>
              <a:rPr sz="1000" spc="55" dirty="0">
                <a:solidFill>
                  <a:schemeClr val="bg1"/>
                </a:solidFill>
                <a:latin typeface="Open Sans"/>
                <a:ea typeface="Open Sans"/>
                <a:cs typeface="Open Sans"/>
              </a:rPr>
              <a:t> </a:t>
            </a:r>
            <a:r>
              <a:rPr sz="1000" dirty="0">
                <a:solidFill>
                  <a:schemeClr val="bg1"/>
                </a:solidFill>
                <a:latin typeface="Open Sans"/>
                <a:ea typeface="Open Sans"/>
                <a:cs typeface="Open Sans"/>
              </a:rPr>
              <a:t>r</a:t>
            </a:r>
            <a:r>
              <a:rPr sz="1000" spc="55" dirty="0">
                <a:solidFill>
                  <a:schemeClr val="bg1"/>
                </a:solidFill>
                <a:latin typeface="Open Sans"/>
                <a:ea typeface="Open Sans"/>
                <a:cs typeface="Open Sans"/>
              </a:rPr>
              <a:t> </a:t>
            </a:r>
            <a:r>
              <a:rPr sz="1000" dirty="0">
                <a:solidFill>
                  <a:schemeClr val="bg1"/>
                </a:solidFill>
                <a:latin typeface="Open Sans"/>
                <a:ea typeface="Open Sans"/>
                <a:cs typeface="Open Sans"/>
              </a:rPr>
              <a:t>o</a:t>
            </a:r>
            <a:r>
              <a:rPr sz="1000" spc="50" dirty="0">
                <a:solidFill>
                  <a:schemeClr val="bg1"/>
                </a:solidFill>
                <a:latin typeface="Open Sans"/>
                <a:ea typeface="Open Sans"/>
                <a:cs typeface="Open Sans"/>
              </a:rPr>
              <a:t> </a:t>
            </a:r>
            <a:r>
              <a:rPr sz="1000" dirty="0">
                <a:solidFill>
                  <a:schemeClr val="bg1"/>
                </a:solidFill>
                <a:latin typeface="Open Sans"/>
                <a:ea typeface="Open Sans"/>
                <a:cs typeface="Open Sans"/>
              </a:rPr>
              <a:t>m</a:t>
            </a:r>
            <a:r>
              <a:rPr sz="1000" spc="45" dirty="0">
                <a:solidFill>
                  <a:schemeClr val="bg1"/>
                </a:solidFill>
                <a:latin typeface="Open Sans"/>
                <a:ea typeface="Open Sans"/>
                <a:cs typeface="Open Sans"/>
              </a:rPr>
              <a:t> </a:t>
            </a:r>
            <a:r>
              <a:rPr sz="1000" dirty="0">
                <a:solidFill>
                  <a:schemeClr val="bg1"/>
                </a:solidFill>
                <a:latin typeface="Open Sans"/>
                <a:ea typeface="Open Sans"/>
                <a:cs typeface="Open Sans"/>
              </a:rPr>
              <a:t>a</a:t>
            </a:r>
            <a:r>
              <a:rPr sz="1000" spc="45" dirty="0">
                <a:solidFill>
                  <a:schemeClr val="bg1"/>
                </a:solidFill>
                <a:latin typeface="Open Sans"/>
                <a:ea typeface="Open Sans"/>
                <a:cs typeface="Open Sans"/>
              </a:rPr>
              <a:t> </a:t>
            </a:r>
            <a:r>
              <a:rPr sz="1000" dirty="0">
                <a:solidFill>
                  <a:schemeClr val="bg1"/>
                </a:solidFill>
                <a:latin typeface="Open Sans"/>
                <a:ea typeface="Open Sans"/>
                <a:cs typeface="Open Sans"/>
              </a:rPr>
              <a:t>t</a:t>
            </a:r>
            <a:r>
              <a:rPr sz="1000" spc="10" dirty="0">
                <a:solidFill>
                  <a:schemeClr val="bg1"/>
                </a:solidFill>
                <a:latin typeface="Open Sans"/>
                <a:ea typeface="Open Sans"/>
                <a:cs typeface="Open Sans"/>
              </a:rPr>
              <a:t> </a:t>
            </a:r>
            <a:r>
              <a:rPr sz="1000" dirty="0">
                <a:solidFill>
                  <a:schemeClr val="bg1"/>
                </a:solidFill>
                <a:latin typeface="Open Sans"/>
                <a:ea typeface="Open Sans"/>
                <a:cs typeface="Open Sans"/>
              </a:rPr>
              <a:t>i</a:t>
            </a:r>
            <a:r>
              <a:rPr sz="1000" spc="10" dirty="0">
                <a:solidFill>
                  <a:schemeClr val="bg1"/>
                </a:solidFill>
                <a:latin typeface="Open Sans"/>
                <a:ea typeface="Open Sans"/>
                <a:cs typeface="Open Sans"/>
              </a:rPr>
              <a:t> </a:t>
            </a:r>
            <a:r>
              <a:rPr sz="1000" dirty="0">
                <a:solidFill>
                  <a:schemeClr val="bg1"/>
                </a:solidFill>
                <a:latin typeface="Open Sans"/>
                <a:ea typeface="Open Sans"/>
                <a:cs typeface="Open Sans"/>
              </a:rPr>
              <a:t>d</a:t>
            </a:r>
            <a:r>
              <a:rPr sz="1000" spc="50" dirty="0">
                <a:solidFill>
                  <a:schemeClr val="bg1"/>
                </a:solidFill>
                <a:latin typeface="Open Sans"/>
                <a:ea typeface="Open Sans"/>
                <a:cs typeface="Open Sans"/>
              </a:rPr>
              <a:t> </a:t>
            </a:r>
            <a:r>
              <a:rPr sz="1000" dirty="0">
                <a:solidFill>
                  <a:schemeClr val="bg1"/>
                </a:solidFill>
                <a:latin typeface="Open Sans"/>
                <a:ea typeface="Open Sans"/>
                <a:cs typeface="Open Sans"/>
              </a:rPr>
              <a:t>.</a:t>
            </a:r>
            <a:r>
              <a:rPr sz="1000" spc="50" dirty="0">
                <a:solidFill>
                  <a:schemeClr val="bg1"/>
                </a:solidFill>
                <a:latin typeface="Open Sans"/>
                <a:ea typeface="Open Sans"/>
                <a:cs typeface="Open Sans"/>
              </a:rPr>
              <a:t> </a:t>
            </a:r>
            <a:r>
              <a:rPr sz="1000" dirty="0">
                <a:solidFill>
                  <a:schemeClr val="bg1"/>
                </a:solidFill>
                <a:latin typeface="Open Sans"/>
                <a:ea typeface="Open Sans"/>
                <a:cs typeface="Open Sans"/>
              </a:rPr>
              <a:t>c</a:t>
            </a:r>
            <a:r>
              <a:rPr sz="1000" spc="45" dirty="0">
                <a:solidFill>
                  <a:schemeClr val="bg1"/>
                </a:solidFill>
                <a:latin typeface="Open Sans"/>
                <a:ea typeface="Open Sans"/>
                <a:cs typeface="Open Sans"/>
              </a:rPr>
              <a:t> </a:t>
            </a:r>
            <a:r>
              <a:rPr sz="1000" dirty="0">
                <a:solidFill>
                  <a:schemeClr val="bg1"/>
                </a:solidFill>
                <a:latin typeface="Open Sans"/>
                <a:ea typeface="Open Sans"/>
                <a:cs typeface="Open Sans"/>
              </a:rPr>
              <a:t>o</a:t>
            </a:r>
            <a:r>
              <a:rPr sz="1000" spc="50" dirty="0">
                <a:solidFill>
                  <a:schemeClr val="bg1"/>
                </a:solidFill>
                <a:latin typeface="Open Sans"/>
                <a:ea typeface="Open Sans"/>
                <a:cs typeface="Open Sans"/>
              </a:rPr>
              <a:t> </a:t>
            </a:r>
            <a:r>
              <a:rPr sz="1000" spc="-50" dirty="0">
                <a:solidFill>
                  <a:schemeClr val="bg1"/>
                </a:solidFill>
                <a:latin typeface="Open Sans"/>
                <a:ea typeface="Open Sans"/>
                <a:cs typeface="Open Sans"/>
              </a:rPr>
              <a:t>m</a:t>
            </a:r>
            <a:endParaRPr sz="1000" dirty="0">
              <a:solidFill>
                <a:schemeClr val="bg1"/>
              </a:solidFill>
              <a:latin typeface="Open Sans"/>
              <a:ea typeface="Open Sans"/>
              <a:cs typeface="Open Sans"/>
            </a:endParaRPr>
          </a:p>
        </p:txBody>
      </p:sp>
      <p:pic>
        <p:nvPicPr>
          <p:cNvPr id="21" name="object 10" descr="A picture containing font, text, graphics, screenshot&#10;&#10;Description automatically generated">
            <a:extLst>
              <a:ext uri="{FF2B5EF4-FFF2-40B4-BE49-F238E27FC236}">
                <a16:creationId xmlns:a16="http://schemas.microsoft.com/office/drawing/2014/main" id="{98F2F37F-4EB2-D424-8E9C-FD9360EAA982}"/>
              </a:ext>
            </a:extLst>
          </p:cNvPr>
          <p:cNvPicPr/>
          <p:nvPr/>
        </p:nvPicPr>
        <p:blipFill>
          <a:blip r:embed="rId4" cstate="print"/>
          <a:stretch>
            <a:fillRect/>
          </a:stretch>
        </p:blipFill>
        <p:spPr>
          <a:xfrm>
            <a:off x="164611" y="5344187"/>
            <a:ext cx="1816100" cy="825500"/>
          </a:xfrm>
          <a:prstGeom prst="rect">
            <a:avLst/>
          </a:prstGeom>
        </p:spPr>
      </p:pic>
      <p:cxnSp>
        <p:nvCxnSpPr>
          <p:cNvPr id="6" name="Straight Connector 5">
            <a:extLst>
              <a:ext uri="{FF2B5EF4-FFF2-40B4-BE49-F238E27FC236}">
                <a16:creationId xmlns:a16="http://schemas.microsoft.com/office/drawing/2014/main" id="{0A173BF7-9D24-47C4-DC20-F03117C0823C}"/>
              </a:ext>
            </a:extLst>
          </p:cNvPr>
          <p:cNvCxnSpPr>
            <a:cxnSpLocks/>
          </p:cNvCxnSpPr>
          <p:nvPr/>
        </p:nvCxnSpPr>
        <p:spPr>
          <a:xfrm>
            <a:off x="3688618" y="4217350"/>
            <a:ext cx="1216310" cy="99887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523E06-42C3-6D37-4ABA-208597E5825C}"/>
              </a:ext>
            </a:extLst>
          </p:cNvPr>
          <p:cNvCxnSpPr>
            <a:cxnSpLocks/>
          </p:cNvCxnSpPr>
          <p:nvPr/>
        </p:nvCxnSpPr>
        <p:spPr>
          <a:xfrm>
            <a:off x="3816055" y="3903020"/>
            <a:ext cx="1474077" cy="31433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0D144BD-B120-FD0B-C559-B9A6DEB447B8}"/>
              </a:ext>
            </a:extLst>
          </p:cNvPr>
          <p:cNvSpPr txBox="1"/>
          <p:nvPr/>
        </p:nvSpPr>
        <p:spPr>
          <a:xfrm>
            <a:off x="8508" y="21174"/>
            <a:ext cx="12183492" cy="904515"/>
          </a:xfrm>
          <a:prstGeom prst="rect">
            <a:avLst/>
          </a:prstGeom>
          <a:solidFill>
            <a:srgbClr val="004469"/>
          </a:solidFill>
          <a:ln w="6350">
            <a:solidFill>
              <a:srgbClr val="004469"/>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endParaRPr kumimoji="0" lang="en-US" sz="2400" i="0" u="none" strike="noStrike" kern="0" cap="none" spc="0" normalizeH="0" baseline="0" noProof="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endParaRPr>
          </a:p>
          <a:p>
            <a:r>
              <a:rPr kumimoji="0" lang="en-US" sz="2400" i="0" u="none" strike="noStrike" kern="0" cap="none" spc="0" normalizeH="0" baseline="0" noProof="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Example FISH Image</a:t>
            </a:r>
            <a:endParaRPr lang="en-US" sz="24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99586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0" descr="Diagram&#10;&#10;Description automatically generated">
            <a:extLst>
              <a:ext uri="{FF2B5EF4-FFF2-40B4-BE49-F238E27FC236}">
                <a16:creationId xmlns:a16="http://schemas.microsoft.com/office/drawing/2014/main" id="{A263C37A-8132-BFB6-A636-E22E141E0D9E}"/>
              </a:ext>
            </a:extLst>
          </p:cNvPr>
          <p:cNvPicPr>
            <a:picLocks noChangeAspect="1"/>
          </p:cNvPicPr>
          <p:nvPr/>
        </p:nvPicPr>
        <p:blipFill>
          <a:blip r:embed="rId3"/>
          <a:stretch>
            <a:fillRect/>
          </a:stretch>
        </p:blipFill>
        <p:spPr>
          <a:xfrm>
            <a:off x="840060" y="996875"/>
            <a:ext cx="11208832" cy="5217371"/>
          </a:xfrm>
          <a:prstGeom prst="rect">
            <a:avLst/>
          </a:prstGeom>
        </p:spPr>
      </p:pic>
      <p:grpSp>
        <p:nvGrpSpPr>
          <p:cNvPr id="6" name="object 6"/>
          <p:cNvGrpSpPr/>
          <p:nvPr/>
        </p:nvGrpSpPr>
        <p:grpSpPr>
          <a:xfrm>
            <a:off x="0" y="6169688"/>
            <a:ext cx="12192000" cy="688340"/>
            <a:chOff x="0" y="6169688"/>
            <a:chExt cx="12192000" cy="688340"/>
          </a:xfrm>
        </p:grpSpPr>
        <p:sp>
          <p:nvSpPr>
            <p:cNvPr id="7" name="object 7"/>
            <p:cNvSpPr/>
            <p:nvPr/>
          </p:nvSpPr>
          <p:spPr>
            <a:xfrm>
              <a:off x="0" y="6366305"/>
              <a:ext cx="12192000" cy="492125"/>
            </a:xfrm>
            <a:custGeom>
              <a:avLst/>
              <a:gdLst/>
              <a:ahLst/>
              <a:cxnLst/>
              <a:rect l="l" t="t" r="r" b="b"/>
              <a:pathLst>
                <a:path w="12192000" h="492125">
                  <a:moveTo>
                    <a:pt x="12191998" y="0"/>
                  </a:moveTo>
                  <a:lnTo>
                    <a:pt x="0" y="0"/>
                  </a:lnTo>
                  <a:lnTo>
                    <a:pt x="0" y="491694"/>
                  </a:lnTo>
                  <a:lnTo>
                    <a:pt x="12191998" y="491694"/>
                  </a:lnTo>
                  <a:lnTo>
                    <a:pt x="12191998" y="0"/>
                  </a:lnTo>
                  <a:close/>
                </a:path>
              </a:pathLst>
            </a:custGeom>
            <a:solidFill>
              <a:srgbClr val="004669"/>
            </a:solidFill>
          </p:spPr>
          <p:txBody>
            <a:bodyPr wrap="square" lIns="0" tIns="0" rIns="0" bIns="0" rtlCol="0"/>
            <a:lstStyle/>
            <a:p>
              <a:endParaRPr/>
            </a:p>
          </p:txBody>
        </p:sp>
        <p:sp>
          <p:nvSpPr>
            <p:cNvPr id="8" name="object 8"/>
            <p:cNvSpPr/>
            <p:nvPr/>
          </p:nvSpPr>
          <p:spPr>
            <a:xfrm>
              <a:off x="0" y="6169688"/>
              <a:ext cx="12192000" cy="196850"/>
            </a:xfrm>
            <a:custGeom>
              <a:avLst/>
              <a:gdLst/>
              <a:ahLst/>
              <a:cxnLst/>
              <a:rect l="l" t="t" r="r" b="b"/>
              <a:pathLst>
                <a:path w="12192000" h="196850">
                  <a:moveTo>
                    <a:pt x="12191998" y="0"/>
                  </a:moveTo>
                  <a:lnTo>
                    <a:pt x="0" y="0"/>
                  </a:lnTo>
                  <a:lnTo>
                    <a:pt x="0" y="196617"/>
                  </a:lnTo>
                  <a:lnTo>
                    <a:pt x="12191998" y="196617"/>
                  </a:lnTo>
                  <a:lnTo>
                    <a:pt x="12191998" y="0"/>
                  </a:lnTo>
                  <a:close/>
                </a:path>
              </a:pathLst>
            </a:custGeom>
            <a:solidFill>
              <a:srgbClr val="8BADC8"/>
            </a:solidFill>
          </p:spPr>
          <p:txBody>
            <a:bodyPr wrap="square" lIns="0" tIns="0" rIns="0" bIns="0" rtlCol="0"/>
            <a:lstStyle/>
            <a:p>
              <a:endParaRPr/>
            </a:p>
          </p:txBody>
        </p:sp>
      </p:grpSp>
      <p:sp>
        <p:nvSpPr>
          <p:cNvPr id="9" name="object 9"/>
          <p:cNvSpPr txBox="1"/>
          <p:nvPr/>
        </p:nvSpPr>
        <p:spPr>
          <a:xfrm>
            <a:off x="0" y="6366305"/>
            <a:ext cx="12192000" cy="316112"/>
          </a:xfrm>
          <a:prstGeom prst="rect">
            <a:avLst/>
          </a:prstGeom>
          <a:ln w="12700">
            <a:solidFill>
              <a:srgbClr val="2F528F"/>
            </a:solidFill>
          </a:ln>
        </p:spPr>
        <p:txBody>
          <a:bodyPr vert="horz" wrap="square" lIns="0" tIns="635" rIns="0" bIns="0" rtlCol="0" anchor="t">
            <a:spAutoFit/>
          </a:bodyPr>
          <a:lstStyle/>
          <a:p>
            <a:pPr>
              <a:lnSpc>
                <a:spcPct val="100000"/>
              </a:lnSpc>
              <a:spcBef>
                <a:spcPts val="5"/>
              </a:spcBef>
            </a:pPr>
            <a:endPar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R="28575" algn="ctr">
              <a:lnSpc>
                <a:spcPct val="100000"/>
              </a:lnSpc>
            </a:pPr>
            <a:r>
              <a:rPr lang="en-US" sz="1000" dirty="0">
                <a:solidFill>
                  <a:schemeClr val="bg1"/>
                </a:solidFill>
                <a:latin typeface="Open Sans"/>
                <a:ea typeface="Open Sans"/>
                <a:cs typeface="Open Sans"/>
              </a:rPr>
              <a:t>w w</a:t>
            </a:r>
            <a:r>
              <a:rPr lang="en-US" sz="1000" spc="10" dirty="0">
                <a:solidFill>
                  <a:schemeClr val="bg1"/>
                </a:solidFill>
                <a:latin typeface="Open Sans"/>
                <a:ea typeface="Open Sans"/>
                <a:cs typeface="Open Sans"/>
              </a:rPr>
              <a:t> </a:t>
            </a:r>
            <a:r>
              <a:rPr lang="en-US" sz="1000" dirty="0">
                <a:solidFill>
                  <a:schemeClr val="bg1"/>
                </a:solidFill>
                <a:latin typeface="Open Sans"/>
                <a:ea typeface="Open Sans"/>
                <a:cs typeface="Open Sans"/>
              </a:rPr>
              <a:t>w</a:t>
            </a:r>
            <a:r>
              <a:rPr lang="en-US" sz="1000" spc="10" dirty="0">
                <a:solidFill>
                  <a:schemeClr val="bg1"/>
                </a:solidFill>
                <a:latin typeface="Open Sans"/>
                <a:ea typeface="Open Sans"/>
                <a:cs typeface="Open Sans"/>
              </a:rPr>
              <a:t> </a:t>
            </a:r>
            <a:r>
              <a:rPr lang="en-US" sz="1000" dirty="0">
                <a:solidFill>
                  <a:schemeClr val="bg1"/>
                </a:solidFill>
                <a:latin typeface="Open Sans"/>
                <a:ea typeface="Open Sans"/>
                <a:cs typeface="Open Sans"/>
              </a:rPr>
              <a:t>.</a:t>
            </a:r>
            <a:r>
              <a:rPr lang="en-US" sz="1000" spc="45" dirty="0">
                <a:solidFill>
                  <a:schemeClr val="bg1"/>
                </a:solidFill>
                <a:latin typeface="Open Sans"/>
                <a:ea typeface="Open Sans"/>
                <a:cs typeface="Open Sans"/>
              </a:rPr>
              <a:t> </a:t>
            </a:r>
            <a:r>
              <a:rPr lang="en-US" sz="1000" dirty="0">
                <a:solidFill>
                  <a:schemeClr val="bg1"/>
                </a:solidFill>
                <a:latin typeface="Open Sans"/>
                <a:ea typeface="Open Sans"/>
                <a:cs typeface="Open Sans"/>
              </a:rPr>
              <a:t>k</a:t>
            </a:r>
            <a:r>
              <a:rPr lang="en-US" sz="1000" spc="55" dirty="0">
                <a:solidFill>
                  <a:schemeClr val="bg1"/>
                </a:solidFill>
                <a:latin typeface="Open Sans"/>
                <a:ea typeface="Open Sans"/>
                <a:cs typeface="Open Sans"/>
              </a:rPr>
              <a:t> </a:t>
            </a:r>
            <a:r>
              <a:rPr lang="en-US" sz="1000" dirty="0">
                <a:solidFill>
                  <a:schemeClr val="bg1"/>
                </a:solidFill>
                <a:latin typeface="Open Sans"/>
                <a:ea typeface="Open Sans"/>
                <a:cs typeface="Open Sans"/>
              </a:rPr>
              <a:t>r</a:t>
            </a:r>
            <a:r>
              <a:rPr lang="en-US" sz="1000" spc="55" dirty="0">
                <a:solidFill>
                  <a:schemeClr val="bg1"/>
                </a:solidFill>
                <a:latin typeface="Open Sans"/>
                <a:ea typeface="Open Sans"/>
                <a:cs typeface="Open Sans"/>
              </a:rPr>
              <a:t> </a:t>
            </a:r>
            <a:r>
              <a:rPr lang="en-US" sz="1000" dirty="0">
                <a:solidFill>
                  <a:schemeClr val="bg1"/>
                </a:solidFill>
                <a:latin typeface="Open Sans"/>
                <a:ea typeface="Open Sans"/>
                <a:cs typeface="Open Sans"/>
              </a:rPr>
              <a:t>o</a:t>
            </a:r>
            <a:r>
              <a:rPr lang="en-US" sz="1000" spc="50" dirty="0">
                <a:solidFill>
                  <a:schemeClr val="bg1"/>
                </a:solidFill>
                <a:latin typeface="Open Sans"/>
                <a:ea typeface="Open Sans"/>
                <a:cs typeface="Open Sans"/>
              </a:rPr>
              <a:t> </a:t>
            </a:r>
            <a:r>
              <a:rPr lang="en-US" sz="1000" dirty="0">
                <a:solidFill>
                  <a:schemeClr val="bg1"/>
                </a:solidFill>
                <a:latin typeface="Open Sans"/>
                <a:ea typeface="Open Sans"/>
                <a:cs typeface="Open Sans"/>
              </a:rPr>
              <a:t>m</a:t>
            </a:r>
            <a:r>
              <a:rPr lang="en-US" sz="1000" spc="45" dirty="0">
                <a:solidFill>
                  <a:schemeClr val="bg1"/>
                </a:solidFill>
                <a:latin typeface="Open Sans"/>
                <a:ea typeface="Open Sans"/>
                <a:cs typeface="Open Sans"/>
              </a:rPr>
              <a:t> </a:t>
            </a:r>
            <a:r>
              <a:rPr lang="en-US" sz="1000" dirty="0">
                <a:solidFill>
                  <a:schemeClr val="bg1"/>
                </a:solidFill>
                <a:latin typeface="Open Sans"/>
                <a:ea typeface="Open Sans"/>
                <a:cs typeface="Open Sans"/>
              </a:rPr>
              <a:t>a</a:t>
            </a:r>
            <a:r>
              <a:rPr lang="en-US" sz="1000" spc="45" dirty="0">
                <a:solidFill>
                  <a:schemeClr val="bg1"/>
                </a:solidFill>
                <a:latin typeface="Open Sans"/>
                <a:ea typeface="Open Sans"/>
                <a:cs typeface="Open Sans"/>
              </a:rPr>
              <a:t> </a:t>
            </a:r>
            <a:r>
              <a:rPr lang="en-US" sz="1000" dirty="0">
                <a:solidFill>
                  <a:schemeClr val="bg1"/>
                </a:solidFill>
                <a:latin typeface="Open Sans"/>
                <a:ea typeface="Open Sans"/>
                <a:cs typeface="Open Sans"/>
              </a:rPr>
              <a:t>t</a:t>
            </a:r>
            <a:r>
              <a:rPr lang="en-US" sz="1000" spc="10" dirty="0">
                <a:solidFill>
                  <a:schemeClr val="bg1"/>
                </a:solidFill>
                <a:latin typeface="Open Sans"/>
                <a:ea typeface="Open Sans"/>
                <a:cs typeface="Open Sans"/>
              </a:rPr>
              <a:t> </a:t>
            </a:r>
            <a:r>
              <a:rPr lang="en-US" sz="1000" dirty="0">
                <a:solidFill>
                  <a:schemeClr val="bg1"/>
                </a:solidFill>
                <a:latin typeface="Open Sans"/>
                <a:ea typeface="Open Sans"/>
                <a:cs typeface="Open Sans"/>
              </a:rPr>
              <a:t>i</a:t>
            </a:r>
            <a:r>
              <a:rPr lang="en-US" sz="1000" spc="10" dirty="0">
                <a:solidFill>
                  <a:schemeClr val="bg1"/>
                </a:solidFill>
                <a:latin typeface="Open Sans"/>
                <a:ea typeface="Open Sans"/>
                <a:cs typeface="Open Sans"/>
              </a:rPr>
              <a:t> </a:t>
            </a:r>
            <a:r>
              <a:rPr lang="en-US" sz="1000" dirty="0">
                <a:solidFill>
                  <a:schemeClr val="bg1"/>
                </a:solidFill>
                <a:latin typeface="Open Sans"/>
                <a:ea typeface="Open Sans"/>
                <a:cs typeface="Open Sans"/>
              </a:rPr>
              <a:t>d</a:t>
            </a:r>
            <a:r>
              <a:rPr lang="en-US" sz="1000" spc="50" dirty="0">
                <a:solidFill>
                  <a:schemeClr val="bg1"/>
                </a:solidFill>
                <a:latin typeface="Open Sans"/>
                <a:ea typeface="Open Sans"/>
                <a:cs typeface="Open Sans"/>
              </a:rPr>
              <a:t> </a:t>
            </a:r>
            <a:r>
              <a:rPr lang="en-US" sz="1000" dirty="0">
                <a:solidFill>
                  <a:schemeClr val="bg1"/>
                </a:solidFill>
                <a:latin typeface="Open Sans"/>
                <a:ea typeface="Open Sans"/>
                <a:cs typeface="Open Sans"/>
              </a:rPr>
              <a:t>.</a:t>
            </a:r>
            <a:r>
              <a:rPr lang="en-US" sz="1000" spc="50" dirty="0">
                <a:solidFill>
                  <a:schemeClr val="bg1"/>
                </a:solidFill>
                <a:latin typeface="Open Sans"/>
                <a:ea typeface="Open Sans"/>
                <a:cs typeface="Open Sans"/>
              </a:rPr>
              <a:t> </a:t>
            </a:r>
            <a:r>
              <a:rPr lang="en-US" sz="1000" dirty="0">
                <a:solidFill>
                  <a:schemeClr val="bg1"/>
                </a:solidFill>
                <a:latin typeface="Open Sans"/>
                <a:ea typeface="Open Sans"/>
                <a:cs typeface="Open Sans"/>
              </a:rPr>
              <a:t>c</a:t>
            </a:r>
            <a:r>
              <a:rPr lang="en-US" sz="1000" spc="45" dirty="0">
                <a:solidFill>
                  <a:schemeClr val="bg1"/>
                </a:solidFill>
                <a:latin typeface="Open Sans"/>
                <a:ea typeface="Open Sans"/>
                <a:cs typeface="Open Sans"/>
              </a:rPr>
              <a:t> </a:t>
            </a:r>
            <a:r>
              <a:rPr lang="en-US" sz="1000" dirty="0">
                <a:solidFill>
                  <a:schemeClr val="bg1"/>
                </a:solidFill>
                <a:latin typeface="Open Sans"/>
                <a:ea typeface="Open Sans"/>
                <a:cs typeface="Open Sans"/>
              </a:rPr>
              <a:t>o</a:t>
            </a:r>
            <a:r>
              <a:rPr lang="en-US" sz="1000" spc="50" dirty="0">
                <a:solidFill>
                  <a:schemeClr val="bg1"/>
                </a:solidFill>
                <a:latin typeface="Open Sans"/>
                <a:ea typeface="Open Sans"/>
                <a:cs typeface="Open Sans"/>
              </a:rPr>
              <a:t> </a:t>
            </a:r>
            <a:r>
              <a:rPr lang="en-US" sz="1000" spc="-50" dirty="0">
                <a:solidFill>
                  <a:schemeClr val="bg1"/>
                </a:solidFill>
                <a:latin typeface="Open Sans"/>
                <a:ea typeface="Open Sans"/>
                <a:cs typeface="Open Sans"/>
              </a:rPr>
              <a:t>m</a:t>
            </a:r>
            <a:endParaRPr lang="en-US" sz="1000" dirty="0">
              <a:solidFill>
                <a:schemeClr val="bg1"/>
              </a:solidFill>
              <a:latin typeface="Open Sans"/>
              <a:ea typeface="Open Sans"/>
              <a:cs typeface="Open Sans"/>
            </a:endParaRPr>
          </a:p>
        </p:txBody>
      </p:sp>
      <p:pic>
        <p:nvPicPr>
          <p:cNvPr id="10" name="object 10"/>
          <p:cNvPicPr/>
          <p:nvPr/>
        </p:nvPicPr>
        <p:blipFill>
          <a:blip r:embed="rId4" cstate="print"/>
          <a:stretch>
            <a:fillRect/>
          </a:stretch>
        </p:blipFill>
        <p:spPr>
          <a:xfrm>
            <a:off x="164611" y="5344187"/>
            <a:ext cx="1816100" cy="825500"/>
          </a:xfrm>
          <a:prstGeom prst="rect">
            <a:avLst/>
          </a:prstGeom>
        </p:spPr>
      </p:pic>
      <p:sp>
        <p:nvSpPr>
          <p:cNvPr id="4" name="TextBox 3">
            <a:extLst>
              <a:ext uri="{FF2B5EF4-FFF2-40B4-BE49-F238E27FC236}">
                <a16:creationId xmlns:a16="http://schemas.microsoft.com/office/drawing/2014/main" id="{B9252DE1-1DA6-EA85-01C4-7E085EA29AEE}"/>
              </a:ext>
            </a:extLst>
          </p:cNvPr>
          <p:cNvSpPr txBox="1"/>
          <p:nvPr/>
        </p:nvSpPr>
        <p:spPr>
          <a:xfrm>
            <a:off x="232318" y="2126934"/>
            <a:ext cx="201651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rgbClr val="004669"/>
                </a:solidFill>
                <a:latin typeface="Open Sans" panose="020B0606030504020204" pitchFamily="34" charset="0"/>
                <a:ea typeface="Open Sans" panose="020B0606030504020204" pitchFamily="34" charset="0"/>
                <a:cs typeface="Open Sans" panose="020B0606030504020204" pitchFamily="34" charset="0"/>
              </a:rPr>
              <a:t>Cells alive</a:t>
            </a:r>
          </a:p>
          <a:p>
            <a:pPr algn="ctr"/>
            <a:r>
              <a:rPr lang="en-US" sz="1400">
                <a:solidFill>
                  <a:srgbClr val="004669"/>
                </a:solidFill>
                <a:latin typeface="Open Sans" panose="020B0606030504020204" pitchFamily="34" charset="0"/>
                <a:ea typeface="Open Sans" panose="020B0606030504020204" pitchFamily="34" charset="0"/>
                <a:cs typeface="Open Sans" panose="020B0606030504020204" pitchFamily="34" charset="0"/>
              </a:rPr>
              <a:t>in culture</a:t>
            </a:r>
          </a:p>
        </p:txBody>
      </p:sp>
      <p:sp>
        <p:nvSpPr>
          <p:cNvPr id="5" name="TextBox 4">
            <a:extLst>
              <a:ext uri="{FF2B5EF4-FFF2-40B4-BE49-F238E27FC236}">
                <a16:creationId xmlns:a16="http://schemas.microsoft.com/office/drawing/2014/main" id="{9376E041-46B0-B2DB-8108-8346D1D739F3}"/>
              </a:ext>
            </a:extLst>
          </p:cNvPr>
          <p:cNvSpPr txBox="1"/>
          <p:nvPr/>
        </p:nvSpPr>
        <p:spPr>
          <a:xfrm>
            <a:off x="1812074" y="2880730"/>
            <a:ext cx="201651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004669"/>
                </a:solidFill>
                <a:latin typeface="Open Sans" panose="020B0606030504020204" pitchFamily="34" charset="0"/>
                <a:ea typeface="Open Sans" panose="020B0606030504020204" pitchFamily="34" charset="0"/>
                <a:cs typeface="Open Sans" panose="020B0606030504020204" pitchFamily="34" charset="0"/>
              </a:rPr>
              <a:t>Harvest</a:t>
            </a:r>
          </a:p>
        </p:txBody>
      </p:sp>
      <p:sp>
        <p:nvSpPr>
          <p:cNvPr id="11" name="TextBox 10">
            <a:extLst>
              <a:ext uri="{FF2B5EF4-FFF2-40B4-BE49-F238E27FC236}">
                <a16:creationId xmlns:a16="http://schemas.microsoft.com/office/drawing/2014/main" id="{80A8FBF8-D211-1193-FFDF-68554EE4C3B6}"/>
              </a:ext>
            </a:extLst>
          </p:cNvPr>
          <p:cNvSpPr txBox="1"/>
          <p:nvPr/>
        </p:nvSpPr>
        <p:spPr>
          <a:xfrm>
            <a:off x="2843561" y="1970048"/>
            <a:ext cx="201651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004669"/>
                </a:solidFill>
                <a:latin typeface="Open Sans" panose="020B0606030504020204" pitchFamily="34" charset="0"/>
                <a:ea typeface="Open Sans" panose="020B0606030504020204" pitchFamily="34" charset="0"/>
                <a:cs typeface="Open Sans" panose="020B0606030504020204" pitchFamily="34" charset="0"/>
              </a:rPr>
              <a:t>Cells swollen</a:t>
            </a:r>
          </a:p>
          <a:p>
            <a:r>
              <a:rPr lang="en-US" sz="1400">
                <a:solidFill>
                  <a:srgbClr val="004669"/>
                </a:solidFill>
                <a:latin typeface="Open Sans" panose="020B0606030504020204" pitchFamily="34" charset="0"/>
                <a:ea typeface="Open Sans" panose="020B0606030504020204" pitchFamily="34" charset="0"/>
                <a:cs typeface="Open Sans" panose="020B0606030504020204" pitchFamily="34" charset="0"/>
              </a:rPr>
              <a:t>and fixed</a:t>
            </a:r>
          </a:p>
        </p:txBody>
      </p:sp>
      <p:sp>
        <p:nvSpPr>
          <p:cNvPr id="12" name="TextBox 11">
            <a:extLst>
              <a:ext uri="{FF2B5EF4-FFF2-40B4-BE49-F238E27FC236}">
                <a16:creationId xmlns:a16="http://schemas.microsoft.com/office/drawing/2014/main" id="{144A332B-61F0-783E-CCDC-140918FDB423}"/>
              </a:ext>
            </a:extLst>
          </p:cNvPr>
          <p:cNvSpPr txBox="1"/>
          <p:nvPr/>
        </p:nvSpPr>
        <p:spPr>
          <a:xfrm>
            <a:off x="4098073" y="2666999"/>
            <a:ext cx="201651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004669"/>
                </a:solidFill>
                <a:latin typeface="Open Sans" panose="020B0606030504020204" pitchFamily="34" charset="0"/>
                <a:ea typeface="Open Sans" panose="020B0606030504020204" pitchFamily="34" charset="0"/>
                <a:cs typeface="Open Sans" panose="020B0606030504020204" pitchFamily="34" charset="0"/>
              </a:rPr>
              <a:t>Sample</a:t>
            </a:r>
            <a:endParaRPr lang="en-US">
              <a:solidFill>
                <a:srgbClr val="004669"/>
              </a:solidFill>
              <a:latin typeface="Open Sans" panose="020B0606030504020204" pitchFamily="34" charset="0"/>
              <a:ea typeface="Open Sans" panose="020B0606030504020204" pitchFamily="34" charset="0"/>
              <a:cs typeface="Open Sans" panose="020B0606030504020204" pitchFamily="34" charset="0"/>
            </a:endParaRPr>
          </a:p>
          <a:p>
            <a:r>
              <a:rPr lang="en-US" sz="1400">
                <a:solidFill>
                  <a:srgbClr val="004669"/>
                </a:solidFill>
                <a:latin typeface="Open Sans" panose="020B0606030504020204" pitchFamily="34" charset="0"/>
                <a:ea typeface="Open Sans" panose="020B0606030504020204" pitchFamily="34" charset="0"/>
                <a:cs typeface="Open Sans" panose="020B0606030504020204" pitchFamily="34" charset="0"/>
              </a:rPr>
              <a:t>drop</a:t>
            </a:r>
            <a:endParaRPr lang="en-US">
              <a:solidFill>
                <a:srgbClr val="00466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2A027ED6-4741-BE3F-0145-174886372614}"/>
              </a:ext>
            </a:extLst>
          </p:cNvPr>
          <p:cNvSpPr txBox="1"/>
          <p:nvPr/>
        </p:nvSpPr>
        <p:spPr>
          <a:xfrm>
            <a:off x="4860072" y="1970047"/>
            <a:ext cx="201651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004669"/>
                </a:solidFill>
                <a:latin typeface="Open Sans" panose="020B0606030504020204" pitchFamily="34" charset="0"/>
                <a:ea typeface="Open Sans" panose="020B0606030504020204" pitchFamily="34" charset="0"/>
                <a:cs typeface="Open Sans" panose="020B0606030504020204" pitchFamily="34" charset="0"/>
              </a:rPr>
              <a:t>Metaphase spreads adhered to slide</a:t>
            </a:r>
          </a:p>
        </p:txBody>
      </p:sp>
      <p:sp>
        <p:nvSpPr>
          <p:cNvPr id="14" name="TextBox 13">
            <a:extLst>
              <a:ext uri="{FF2B5EF4-FFF2-40B4-BE49-F238E27FC236}">
                <a16:creationId xmlns:a16="http://schemas.microsoft.com/office/drawing/2014/main" id="{6879F05D-A622-6213-906A-60FF68279887}"/>
              </a:ext>
            </a:extLst>
          </p:cNvPr>
          <p:cNvSpPr txBox="1"/>
          <p:nvPr/>
        </p:nvSpPr>
        <p:spPr>
          <a:xfrm>
            <a:off x="4564872" y="1014174"/>
            <a:ext cx="1546785" cy="533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004669"/>
                </a:solidFill>
                <a:latin typeface="Open Sans"/>
                <a:ea typeface="Open Sans"/>
                <a:cs typeface="Open Sans"/>
              </a:rPr>
              <a:t>Probe targeting</a:t>
            </a:r>
          </a:p>
          <a:p>
            <a:r>
              <a:rPr lang="en-US" sz="1400">
                <a:solidFill>
                  <a:srgbClr val="004669"/>
                </a:solidFill>
                <a:latin typeface="Open Sans"/>
                <a:ea typeface="Open Sans"/>
                <a:cs typeface="Open Sans"/>
              </a:rPr>
              <a:t>only one strand</a:t>
            </a:r>
          </a:p>
        </p:txBody>
      </p:sp>
      <p:sp>
        <p:nvSpPr>
          <p:cNvPr id="15" name="TextBox 14">
            <a:extLst>
              <a:ext uri="{FF2B5EF4-FFF2-40B4-BE49-F238E27FC236}">
                <a16:creationId xmlns:a16="http://schemas.microsoft.com/office/drawing/2014/main" id="{365E9659-9F04-6F00-68EF-A83BED3C3C00}"/>
              </a:ext>
            </a:extLst>
          </p:cNvPr>
          <p:cNvSpPr txBox="1"/>
          <p:nvPr/>
        </p:nvSpPr>
        <p:spPr>
          <a:xfrm>
            <a:off x="6634977" y="2406804"/>
            <a:ext cx="136602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004669"/>
                </a:solidFill>
                <a:latin typeface="Open Sans" panose="020B0606030504020204" pitchFamily="34" charset="0"/>
                <a:ea typeface="Open Sans" panose="020B0606030504020204" pitchFamily="34" charset="0"/>
                <a:cs typeface="Open Sans" panose="020B0606030504020204" pitchFamily="34" charset="0"/>
              </a:rPr>
              <a:t>Probe and coverslip</a:t>
            </a:r>
            <a:endParaRPr lang="en-US">
              <a:solidFill>
                <a:srgbClr val="004669"/>
              </a:solidFill>
              <a:latin typeface="Open Sans" panose="020B0606030504020204" pitchFamily="34" charset="0"/>
              <a:ea typeface="Open Sans" panose="020B0606030504020204" pitchFamily="34" charset="0"/>
              <a:cs typeface="Open Sans" panose="020B0606030504020204" pitchFamily="34" charset="0"/>
            </a:endParaRPr>
          </a:p>
          <a:p>
            <a:r>
              <a:rPr lang="en-US" sz="1400">
                <a:solidFill>
                  <a:srgbClr val="004669"/>
                </a:solidFill>
                <a:latin typeface="Open Sans" panose="020B0606030504020204" pitchFamily="34" charset="0"/>
                <a:ea typeface="Open Sans" panose="020B0606030504020204" pitchFamily="34" charset="0"/>
                <a:cs typeface="Open Sans" panose="020B0606030504020204" pitchFamily="34" charset="0"/>
              </a:rPr>
              <a:t>applied</a:t>
            </a:r>
            <a:endParaRPr lang="en-US">
              <a:solidFill>
                <a:srgbClr val="00466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80A8EDFB-4C6B-371B-8AEE-4FE5D8C352ED}"/>
              </a:ext>
            </a:extLst>
          </p:cNvPr>
          <p:cNvSpPr txBox="1"/>
          <p:nvPr/>
        </p:nvSpPr>
        <p:spPr>
          <a:xfrm>
            <a:off x="7694342" y="1970047"/>
            <a:ext cx="201651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004669"/>
                </a:solidFill>
                <a:latin typeface="Open Sans" panose="020B0606030504020204" pitchFamily="34" charset="0"/>
                <a:ea typeface="Open Sans" panose="020B0606030504020204" pitchFamily="34" charset="0"/>
                <a:cs typeface="Open Sans" panose="020B0606030504020204" pitchFamily="34" charset="0"/>
              </a:rPr>
              <a:t>Sample and probe DNA now in contact</a:t>
            </a:r>
            <a:endParaRPr lang="en-US">
              <a:solidFill>
                <a:srgbClr val="00466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a:extLst>
              <a:ext uri="{FF2B5EF4-FFF2-40B4-BE49-F238E27FC236}">
                <a16:creationId xmlns:a16="http://schemas.microsoft.com/office/drawing/2014/main" id="{99717C47-B0D3-ADF1-250A-D3C528F3E257}"/>
              </a:ext>
            </a:extLst>
          </p:cNvPr>
          <p:cNvSpPr txBox="1"/>
          <p:nvPr/>
        </p:nvSpPr>
        <p:spPr>
          <a:xfrm>
            <a:off x="9459951" y="2666999"/>
            <a:ext cx="201651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004669"/>
                </a:solidFill>
                <a:latin typeface="Open Sans" panose="020B0606030504020204" pitchFamily="34" charset="0"/>
                <a:ea typeface="Open Sans" panose="020B0606030504020204" pitchFamily="34" charset="0"/>
                <a:cs typeface="Open Sans" panose="020B0606030504020204" pitchFamily="34" charset="0"/>
              </a:rPr>
              <a:t>Heat</a:t>
            </a:r>
            <a:endParaRPr lang="en-US">
              <a:solidFill>
                <a:srgbClr val="004669"/>
              </a:solidFill>
              <a:latin typeface="Open Sans" panose="020B0606030504020204" pitchFamily="34" charset="0"/>
              <a:ea typeface="Open Sans" panose="020B0606030504020204" pitchFamily="34" charset="0"/>
              <a:cs typeface="Open Sans" panose="020B0606030504020204" pitchFamily="34" charset="0"/>
            </a:endParaRPr>
          </a:p>
          <a:p>
            <a:r>
              <a:rPr lang="en-US" sz="1400">
                <a:solidFill>
                  <a:srgbClr val="004669"/>
                </a:solidFill>
                <a:latin typeface="Open Sans" panose="020B0606030504020204" pitchFamily="34" charset="0"/>
                <a:ea typeface="Open Sans" panose="020B0606030504020204" pitchFamily="34" charset="0"/>
                <a:cs typeface="Open Sans" panose="020B0606030504020204" pitchFamily="34" charset="0"/>
              </a:rPr>
              <a:t>applied</a:t>
            </a:r>
            <a:endParaRPr lang="en-US">
              <a:solidFill>
                <a:srgbClr val="00466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7CED4D2B-0EFC-9B29-4AAC-B963F7825B48}"/>
              </a:ext>
            </a:extLst>
          </p:cNvPr>
          <p:cNvSpPr txBox="1"/>
          <p:nvPr/>
        </p:nvSpPr>
        <p:spPr>
          <a:xfrm>
            <a:off x="10257131" y="1023854"/>
            <a:ext cx="178519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004669"/>
                </a:solidFill>
                <a:latin typeface="Open Sans"/>
                <a:ea typeface="Open Sans"/>
                <a:cs typeface="Open Sans"/>
              </a:rPr>
              <a:t>Denatured sample and probe DNA bind. Slide proceeds to post-hybridization wash and imaging.</a:t>
            </a:r>
            <a:endParaRPr lang="en-US" sz="1400">
              <a:solidFill>
                <a:srgbClr val="000000"/>
              </a:solidFill>
              <a:latin typeface="Open Sans"/>
              <a:ea typeface="Open Sans"/>
              <a:cs typeface="Open Sans"/>
            </a:endParaRPr>
          </a:p>
        </p:txBody>
      </p:sp>
      <p:sp>
        <p:nvSpPr>
          <p:cNvPr id="3" name="TextBox 2">
            <a:extLst>
              <a:ext uri="{FF2B5EF4-FFF2-40B4-BE49-F238E27FC236}">
                <a16:creationId xmlns:a16="http://schemas.microsoft.com/office/drawing/2014/main" id="{BDD54E67-E7F3-B2ED-59E0-EC5F2186C850}"/>
              </a:ext>
            </a:extLst>
          </p:cNvPr>
          <p:cNvSpPr txBox="1"/>
          <p:nvPr/>
        </p:nvSpPr>
        <p:spPr>
          <a:xfrm>
            <a:off x="3780611" y="5072362"/>
            <a:ext cx="177490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004669"/>
                </a:solidFill>
                <a:latin typeface="Open Sans" panose="020B0606030504020204" pitchFamily="34" charset="0"/>
                <a:ea typeface="Open Sans" panose="020B0606030504020204" pitchFamily="34" charset="0"/>
                <a:cs typeface="Open Sans" panose="020B0606030504020204" pitchFamily="34" charset="0"/>
              </a:rPr>
              <a:t>Slide UV irradiated; daughter-strands degraded by exonuclease</a:t>
            </a:r>
            <a:endParaRPr lang="en-US">
              <a:solidFill>
                <a:srgbClr val="00466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20">
            <a:extLst>
              <a:ext uri="{FF2B5EF4-FFF2-40B4-BE49-F238E27FC236}">
                <a16:creationId xmlns:a16="http://schemas.microsoft.com/office/drawing/2014/main" id="{BFA15F93-3DF2-AFB3-3C2F-18DF60439753}"/>
              </a:ext>
            </a:extLst>
          </p:cNvPr>
          <p:cNvSpPr txBox="1"/>
          <p:nvPr/>
        </p:nvSpPr>
        <p:spPr>
          <a:xfrm>
            <a:off x="0" y="1111528"/>
            <a:ext cx="123592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004669"/>
                </a:solidFill>
                <a:latin typeface="Open Sans"/>
                <a:ea typeface="Open Sans"/>
                <a:cs typeface="Open Sans"/>
              </a:rPr>
              <a:t>dGH media additive</a:t>
            </a:r>
          </a:p>
        </p:txBody>
      </p:sp>
      <p:sp>
        <p:nvSpPr>
          <p:cNvPr id="20" name="TextBox 19">
            <a:extLst>
              <a:ext uri="{FF2B5EF4-FFF2-40B4-BE49-F238E27FC236}">
                <a16:creationId xmlns:a16="http://schemas.microsoft.com/office/drawing/2014/main" id="{6722A247-6FE3-8C38-8D54-8D465FE72DFD}"/>
              </a:ext>
            </a:extLst>
          </p:cNvPr>
          <p:cNvSpPr txBox="1"/>
          <p:nvPr/>
        </p:nvSpPr>
        <p:spPr>
          <a:xfrm>
            <a:off x="27877" y="8648"/>
            <a:ext cx="12164121" cy="825500"/>
          </a:xfrm>
          <a:prstGeom prst="rect">
            <a:avLst/>
          </a:prstGeom>
          <a:solidFill>
            <a:srgbClr val="004469"/>
          </a:solidFill>
          <a:ln w="6350">
            <a:solidFill>
              <a:srgbClr val="004469"/>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endParaRPr kumimoji="0" lang="en-US" sz="2400" i="0" u="none" strike="noStrike" kern="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endParaRPr>
          </a:p>
          <a:p>
            <a:r>
              <a:rPr kumimoji="0" lang="en-US" sz="2400" i="0" u="none" strike="noStrike" kern="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Directional Genomic Hybridization (dGH)</a:t>
            </a:r>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06499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0" descr="Diagram&#10;&#10;Description automatically generated">
            <a:extLst>
              <a:ext uri="{FF2B5EF4-FFF2-40B4-BE49-F238E27FC236}">
                <a16:creationId xmlns:a16="http://schemas.microsoft.com/office/drawing/2014/main" id="{A263C37A-8132-BFB6-A636-E22E141E0D9E}"/>
              </a:ext>
            </a:extLst>
          </p:cNvPr>
          <p:cNvPicPr>
            <a:picLocks noChangeAspect="1"/>
          </p:cNvPicPr>
          <p:nvPr/>
        </p:nvPicPr>
        <p:blipFill>
          <a:blip r:embed="rId3"/>
          <a:stretch>
            <a:fillRect/>
          </a:stretch>
        </p:blipFill>
        <p:spPr>
          <a:xfrm>
            <a:off x="840060" y="996875"/>
            <a:ext cx="11208832" cy="5217371"/>
          </a:xfrm>
          <a:prstGeom prst="rect">
            <a:avLst/>
          </a:prstGeom>
        </p:spPr>
      </p:pic>
      <p:grpSp>
        <p:nvGrpSpPr>
          <p:cNvPr id="6" name="object 6"/>
          <p:cNvGrpSpPr/>
          <p:nvPr/>
        </p:nvGrpSpPr>
        <p:grpSpPr>
          <a:xfrm>
            <a:off x="0" y="6169688"/>
            <a:ext cx="12192000" cy="688340"/>
            <a:chOff x="0" y="6169688"/>
            <a:chExt cx="12192000" cy="688340"/>
          </a:xfrm>
        </p:grpSpPr>
        <p:sp>
          <p:nvSpPr>
            <p:cNvPr id="7" name="object 7"/>
            <p:cNvSpPr/>
            <p:nvPr/>
          </p:nvSpPr>
          <p:spPr>
            <a:xfrm>
              <a:off x="0" y="6366305"/>
              <a:ext cx="12192000" cy="492125"/>
            </a:xfrm>
            <a:custGeom>
              <a:avLst/>
              <a:gdLst/>
              <a:ahLst/>
              <a:cxnLst/>
              <a:rect l="l" t="t" r="r" b="b"/>
              <a:pathLst>
                <a:path w="12192000" h="492125">
                  <a:moveTo>
                    <a:pt x="12191998" y="0"/>
                  </a:moveTo>
                  <a:lnTo>
                    <a:pt x="0" y="0"/>
                  </a:lnTo>
                  <a:lnTo>
                    <a:pt x="0" y="491694"/>
                  </a:lnTo>
                  <a:lnTo>
                    <a:pt x="12191998" y="491694"/>
                  </a:lnTo>
                  <a:lnTo>
                    <a:pt x="12191998" y="0"/>
                  </a:lnTo>
                  <a:close/>
                </a:path>
              </a:pathLst>
            </a:custGeom>
            <a:solidFill>
              <a:srgbClr val="004669"/>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8" name="object 8"/>
            <p:cNvSpPr/>
            <p:nvPr/>
          </p:nvSpPr>
          <p:spPr>
            <a:xfrm>
              <a:off x="0" y="6169688"/>
              <a:ext cx="12192000" cy="196850"/>
            </a:xfrm>
            <a:custGeom>
              <a:avLst/>
              <a:gdLst/>
              <a:ahLst/>
              <a:cxnLst/>
              <a:rect l="l" t="t" r="r" b="b"/>
              <a:pathLst>
                <a:path w="12192000" h="196850">
                  <a:moveTo>
                    <a:pt x="12191998" y="0"/>
                  </a:moveTo>
                  <a:lnTo>
                    <a:pt x="0" y="0"/>
                  </a:lnTo>
                  <a:lnTo>
                    <a:pt x="0" y="196617"/>
                  </a:lnTo>
                  <a:lnTo>
                    <a:pt x="12191998" y="196617"/>
                  </a:lnTo>
                  <a:lnTo>
                    <a:pt x="12191998" y="0"/>
                  </a:lnTo>
                  <a:close/>
                </a:path>
              </a:pathLst>
            </a:custGeom>
            <a:solidFill>
              <a:srgbClr val="8BADC8"/>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grpSp>
      <p:sp>
        <p:nvSpPr>
          <p:cNvPr id="9" name="object 9"/>
          <p:cNvSpPr txBox="1"/>
          <p:nvPr/>
        </p:nvSpPr>
        <p:spPr>
          <a:xfrm>
            <a:off x="0" y="6366305"/>
            <a:ext cx="12192000" cy="316112"/>
          </a:xfrm>
          <a:prstGeom prst="rect">
            <a:avLst/>
          </a:prstGeom>
          <a:ln w="12700">
            <a:solidFill>
              <a:srgbClr val="2F528F"/>
            </a:solidFill>
          </a:ln>
        </p:spPr>
        <p:txBody>
          <a:bodyPr vert="horz" wrap="square" lIns="0" tIns="635" rIns="0" bIns="0" rtlCol="0">
            <a:spAutoFit/>
          </a:bodyPr>
          <a:lstStyle/>
          <a:p>
            <a:pPr>
              <a:lnSpc>
                <a:spcPct val="100000"/>
              </a:lnSpc>
              <a:spcBef>
                <a:spcPts val="5"/>
              </a:spcBef>
            </a:pPr>
            <a:endParaRPr sz="1050" dirty="0">
              <a:latin typeface="Open Sans" panose="020B0606030504020204" pitchFamily="34" charset="0"/>
              <a:ea typeface="Open Sans" panose="020B0606030504020204" pitchFamily="34" charset="0"/>
              <a:cs typeface="Open Sans" panose="020B0606030504020204" pitchFamily="34" charset="0"/>
            </a:endParaRPr>
          </a:p>
          <a:p>
            <a:pPr marR="29209" algn="ctr">
              <a:lnSpc>
                <a:spcPct val="100000"/>
              </a:lnSpc>
            </a:pPr>
            <a:r>
              <a:rPr sz="1000" dirty="0">
                <a:solidFill>
                  <a:srgbClr val="FFFFFF"/>
                </a:solidFill>
                <a:latin typeface="Open Sans" panose="020B0606030504020204" pitchFamily="34" charset="0"/>
                <a:ea typeface="Open Sans" panose="020B0606030504020204" pitchFamily="34" charset="0"/>
                <a:cs typeface="Open Sans" panose="020B0606030504020204" pitchFamily="34" charset="0"/>
              </a:rPr>
              <a:t>w </a:t>
            </a:r>
            <a:r>
              <a:rPr sz="1000"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w</a:t>
            </a:r>
            <a:r>
              <a:rPr sz="1000" spc="10"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sz="1000"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w</a:t>
            </a:r>
            <a:r>
              <a:rPr sz="1000" spc="10"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sz="1000" dirty="0">
                <a:solidFill>
                  <a:srgbClr val="FFFFFF"/>
                </a:solidFill>
                <a:latin typeface="Open Sans" panose="020B0606030504020204" pitchFamily="34" charset="0"/>
                <a:ea typeface="Open Sans" panose="020B0606030504020204" pitchFamily="34" charset="0"/>
                <a:cs typeface="Open Sans" panose="020B0606030504020204" pitchFamily="34" charset="0"/>
              </a:rPr>
              <a:t>.</a:t>
            </a:r>
            <a:r>
              <a:rPr sz="1000" spc="45"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sz="1000" dirty="0">
                <a:solidFill>
                  <a:srgbClr val="FFFFFF"/>
                </a:solidFill>
                <a:latin typeface="Open Sans" panose="020B0606030504020204" pitchFamily="34" charset="0"/>
                <a:ea typeface="Open Sans" panose="020B0606030504020204" pitchFamily="34" charset="0"/>
                <a:cs typeface="Open Sans" panose="020B0606030504020204" pitchFamily="34" charset="0"/>
              </a:rPr>
              <a:t>k</a:t>
            </a:r>
            <a:r>
              <a:rPr sz="1000" spc="55"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sz="1000" dirty="0">
                <a:solidFill>
                  <a:srgbClr val="FFFFFF"/>
                </a:solidFill>
                <a:latin typeface="Open Sans" panose="020B0606030504020204" pitchFamily="34" charset="0"/>
                <a:ea typeface="Open Sans" panose="020B0606030504020204" pitchFamily="34" charset="0"/>
                <a:cs typeface="Open Sans" panose="020B0606030504020204" pitchFamily="34" charset="0"/>
              </a:rPr>
              <a:t>r</a:t>
            </a:r>
            <a:r>
              <a:rPr sz="1000" spc="55"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sz="1000" dirty="0">
                <a:solidFill>
                  <a:srgbClr val="FFFFFF"/>
                </a:solidFill>
                <a:latin typeface="Open Sans" panose="020B0606030504020204" pitchFamily="34" charset="0"/>
                <a:ea typeface="Open Sans" panose="020B0606030504020204" pitchFamily="34" charset="0"/>
                <a:cs typeface="Open Sans" panose="020B0606030504020204" pitchFamily="34" charset="0"/>
              </a:rPr>
              <a:t>o</a:t>
            </a:r>
            <a:r>
              <a:rPr sz="1000" spc="50"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sz="1000" dirty="0">
                <a:solidFill>
                  <a:srgbClr val="FFFFFF"/>
                </a:solidFill>
                <a:latin typeface="Open Sans" panose="020B0606030504020204" pitchFamily="34" charset="0"/>
                <a:ea typeface="Open Sans" panose="020B0606030504020204" pitchFamily="34" charset="0"/>
                <a:cs typeface="Open Sans" panose="020B0606030504020204" pitchFamily="34" charset="0"/>
              </a:rPr>
              <a:t>m</a:t>
            </a:r>
            <a:r>
              <a:rPr sz="1000" spc="45"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sz="1000" dirty="0">
                <a:solidFill>
                  <a:srgbClr val="FFFFFF"/>
                </a:solidFill>
                <a:latin typeface="Open Sans" panose="020B0606030504020204" pitchFamily="34" charset="0"/>
                <a:ea typeface="Open Sans" panose="020B0606030504020204" pitchFamily="34" charset="0"/>
                <a:cs typeface="Open Sans" panose="020B0606030504020204" pitchFamily="34" charset="0"/>
              </a:rPr>
              <a:t>a</a:t>
            </a:r>
            <a:r>
              <a:rPr sz="1000" spc="45"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sz="1000" dirty="0">
                <a:solidFill>
                  <a:srgbClr val="FFFFFF"/>
                </a:solidFill>
                <a:latin typeface="Open Sans" panose="020B0606030504020204" pitchFamily="34" charset="0"/>
                <a:ea typeface="Open Sans" panose="020B0606030504020204" pitchFamily="34" charset="0"/>
                <a:cs typeface="Open Sans" panose="020B0606030504020204" pitchFamily="34" charset="0"/>
              </a:rPr>
              <a:t>t</a:t>
            </a:r>
            <a:r>
              <a:rPr sz="1000" spc="10"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sz="1000" dirty="0">
                <a:solidFill>
                  <a:srgbClr val="FFFFFF"/>
                </a:solidFill>
                <a:latin typeface="Open Sans" panose="020B0606030504020204" pitchFamily="34" charset="0"/>
                <a:ea typeface="Open Sans" panose="020B0606030504020204" pitchFamily="34" charset="0"/>
                <a:cs typeface="Open Sans" panose="020B0606030504020204" pitchFamily="34" charset="0"/>
              </a:rPr>
              <a:t>i</a:t>
            </a:r>
            <a:r>
              <a:rPr sz="1000" spc="10"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sz="1000" dirty="0">
                <a:solidFill>
                  <a:srgbClr val="FFFFFF"/>
                </a:solidFill>
                <a:latin typeface="Open Sans" panose="020B0606030504020204" pitchFamily="34" charset="0"/>
                <a:ea typeface="Open Sans" panose="020B0606030504020204" pitchFamily="34" charset="0"/>
                <a:cs typeface="Open Sans" panose="020B0606030504020204" pitchFamily="34" charset="0"/>
              </a:rPr>
              <a:t>d</a:t>
            </a:r>
            <a:r>
              <a:rPr sz="1000" spc="50"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sz="1000" dirty="0">
                <a:solidFill>
                  <a:srgbClr val="FFFFFF"/>
                </a:solidFill>
                <a:latin typeface="Open Sans" panose="020B0606030504020204" pitchFamily="34" charset="0"/>
                <a:ea typeface="Open Sans" panose="020B0606030504020204" pitchFamily="34" charset="0"/>
                <a:cs typeface="Open Sans" panose="020B0606030504020204" pitchFamily="34" charset="0"/>
              </a:rPr>
              <a:t>.</a:t>
            </a:r>
            <a:r>
              <a:rPr sz="1000" spc="50"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sz="1000" dirty="0">
                <a:solidFill>
                  <a:srgbClr val="FFFFFF"/>
                </a:solidFill>
                <a:latin typeface="Open Sans" panose="020B0606030504020204" pitchFamily="34" charset="0"/>
                <a:ea typeface="Open Sans" panose="020B0606030504020204" pitchFamily="34" charset="0"/>
                <a:cs typeface="Open Sans" panose="020B0606030504020204" pitchFamily="34" charset="0"/>
              </a:rPr>
              <a:t>c</a:t>
            </a:r>
            <a:r>
              <a:rPr sz="1000" spc="45"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sz="1000" dirty="0">
                <a:solidFill>
                  <a:srgbClr val="FFFFFF"/>
                </a:solidFill>
                <a:latin typeface="Open Sans" panose="020B0606030504020204" pitchFamily="34" charset="0"/>
                <a:ea typeface="Open Sans" panose="020B0606030504020204" pitchFamily="34" charset="0"/>
                <a:cs typeface="Open Sans" panose="020B0606030504020204" pitchFamily="34" charset="0"/>
              </a:rPr>
              <a:t>o</a:t>
            </a:r>
            <a:r>
              <a:rPr sz="1000" spc="50"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sz="1000" spc="-50" dirty="0">
                <a:solidFill>
                  <a:srgbClr val="FFFFFF"/>
                </a:solidFill>
                <a:latin typeface="Open Sans" panose="020B0606030504020204" pitchFamily="34" charset="0"/>
                <a:ea typeface="Open Sans" panose="020B0606030504020204" pitchFamily="34" charset="0"/>
                <a:cs typeface="Open Sans" panose="020B0606030504020204" pitchFamily="34" charset="0"/>
              </a:rPr>
              <a:t>m</a:t>
            </a:r>
            <a:endParaRPr sz="1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0" name="object 10"/>
          <p:cNvPicPr/>
          <p:nvPr/>
        </p:nvPicPr>
        <p:blipFill>
          <a:blip r:embed="rId4" cstate="print"/>
          <a:stretch>
            <a:fillRect/>
          </a:stretch>
        </p:blipFill>
        <p:spPr>
          <a:xfrm>
            <a:off x="164611" y="5344187"/>
            <a:ext cx="1816100" cy="825500"/>
          </a:xfrm>
          <a:prstGeom prst="rect">
            <a:avLst/>
          </a:prstGeom>
        </p:spPr>
      </p:pic>
      <p:sp>
        <p:nvSpPr>
          <p:cNvPr id="4" name="TextBox 3">
            <a:extLst>
              <a:ext uri="{FF2B5EF4-FFF2-40B4-BE49-F238E27FC236}">
                <a16:creationId xmlns:a16="http://schemas.microsoft.com/office/drawing/2014/main" id="{B9252DE1-1DA6-EA85-01C4-7E085EA29AEE}"/>
              </a:ext>
            </a:extLst>
          </p:cNvPr>
          <p:cNvSpPr txBox="1"/>
          <p:nvPr/>
        </p:nvSpPr>
        <p:spPr>
          <a:xfrm>
            <a:off x="752710" y="2183780"/>
            <a:ext cx="136602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004669"/>
                </a:solidFill>
                <a:latin typeface="Open Sans" panose="020B0606030504020204" pitchFamily="34" charset="0"/>
                <a:ea typeface="Open Sans" panose="020B0606030504020204" pitchFamily="34" charset="0"/>
                <a:cs typeface="Open Sans" panose="020B0606030504020204" pitchFamily="34" charset="0"/>
              </a:rPr>
              <a:t>Cells alive</a:t>
            </a:r>
          </a:p>
          <a:p>
            <a:r>
              <a:rPr lang="en-US" sz="1400">
                <a:solidFill>
                  <a:srgbClr val="004669"/>
                </a:solidFill>
                <a:latin typeface="Open Sans" panose="020B0606030504020204" pitchFamily="34" charset="0"/>
                <a:ea typeface="Open Sans" panose="020B0606030504020204" pitchFamily="34" charset="0"/>
                <a:cs typeface="Open Sans" panose="020B0606030504020204" pitchFamily="34" charset="0"/>
              </a:rPr>
              <a:t>in culture</a:t>
            </a:r>
          </a:p>
        </p:txBody>
      </p:sp>
      <p:sp>
        <p:nvSpPr>
          <p:cNvPr id="5" name="TextBox 4">
            <a:extLst>
              <a:ext uri="{FF2B5EF4-FFF2-40B4-BE49-F238E27FC236}">
                <a16:creationId xmlns:a16="http://schemas.microsoft.com/office/drawing/2014/main" id="{9376E041-46B0-B2DB-8108-8346D1D739F3}"/>
              </a:ext>
            </a:extLst>
          </p:cNvPr>
          <p:cNvSpPr txBox="1"/>
          <p:nvPr/>
        </p:nvSpPr>
        <p:spPr>
          <a:xfrm>
            <a:off x="1812074" y="2880730"/>
            <a:ext cx="201651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004669"/>
                </a:solidFill>
                <a:latin typeface="Open Sans" panose="020B0606030504020204" pitchFamily="34" charset="0"/>
                <a:ea typeface="Open Sans" panose="020B0606030504020204" pitchFamily="34" charset="0"/>
                <a:cs typeface="Open Sans" panose="020B0606030504020204" pitchFamily="34" charset="0"/>
              </a:rPr>
              <a:t>Harvest</a:t>
            </a:r>
          </a:p>
        </p:txBody>
      </p:sp>
      <p:sp>
        <p:nvSpPr>
          <p:cNvPr id="11" name="TextBox 10">
            <a:extLst>
              <a:ext uri="{FF2B5EF4-FFF2-40B4-BE49-F238E27FC236}">
                <a16:creationId xmlns:a16="http://schemas.microsoft.com/office/drawing/2014/main" id="{80A8FBF8-D211-1193-FFDF-68554EE4C3B6}"/>
              </a:ext>
            </a:extLst>
          </p:cNvPr>
          <p:cNvSpPr txBox="1"/>
          <p:nvPr/>
        </p:nvSpPr>
        <p:spPr>
          <a:xfrm>
            <a:off x="2843561" y="1970048"/>
            <a:ext cx="201651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004669"/>
                </a:solidFill>
                <a:latin typeface="Open Sans" panose="020B0606030504020204" pitchFamily="34" charset="0"/>
                <a:ea typeface="Open Sans" panose="020B0606030504020204" pitchFamily="34" charset="0"/>
                <a:cs typeface="Open Sans" panose="020B0606030504020204" pitchFamily="34" charset="0"/>
              </a:rPr>
              <a:t>Cells swollen</a:t>
            </a:r>
          </a:p>
          <a:p>
            <a:r>
              <a:rPr lang="en-US" sz="1400">
                <a:solidFill>
                  <a:srgbClr val="004669"/>
                </a:solidFill>
                <a:latin typeface="Open Sans" panose="020B0606030504020204" pitchFamily="34" charset="0"/>
                <a:ea typeface="Open Sans" panose="020B0606030504020204" pitchFamily="34" charset="0"/>
                <a:cs typeface="Open Sans" panose="020B0606030504020204" pitchFamily="34" charset="0"/>
              </a:rPr>
              <a:t>and fixed</a:t>
            </a:r>
          </a:p>
        </p:txBody>
      </p:sp>
      <p:sp>
        <p:nvSpPr>
          <p:cNvPr id="12" name="TextBox 11">
            <a:extLst>
              <a:ext uri="{FF2B5EF4-FFF2-40B4-BE49-F238E27FC236}">
                <a16:creationId xmlns:a16="http://schemas.microsoft.com/office/drawing/2014/main" id="{144A332B-61F0-783E-CCDC-140918FDB423}"/>
              </a:ext>
            </a:extLst>
          </p:cNvPr>
          <p:cNvSpPr txBox="1"/>
          <p:nvPr/>
        </p:nvSpPr>
        <p:spPr>
          <a:xfrm>
            <a:off x="4098073" y="2666999"/>
            <a:ext cx="201651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004669"/>
                </a:solidFill>
                <a:latin typeface="Open Sans" panose="020B0606030504020204" pitchFamily="34" charset="0"/>
                <a:ea typeface="Open Sans" panose="020B0606030504020204" pitchFamily="34" charset="0"/>
                <a:cs typeface="Open Sans" panose="020B0606030504020204" pitchFamily="34" charset="0"/>
              </a:rPr>
              <a:t>Sample</a:t>
            </a:r>
            <a:endParaRPr lang="en-US">
              <a:solidFill>
                <a:srgbClr val="004669"/>
              </a:solidFill>
              <a:latin typeface="Open Sans" panose="020B0606030504020204" pitchFamily="34" charset="0"/>
              <a:ea typeface="Open Sans" panose="020B0606030504020204" pitchFamily="34" charset="0"/>
              <a:cs typeface="Open Sans" panose="020B0606030504020204" pitchFamily="34" charset="0"/>
            </a:endParaRPr>
          </a:p>
          <a:p>
            <a:r>
              <a:rPr lang="en-US" sz="1400">
                <a:solidFill>
                  <a:srgbClr val="004669"/>
                </a:solidFill>
                <a:latin typeface="Open Sans" panose="020B0606030504020204" pitchFamily="34" charset="0"/>
                <a:ea typeface="Open Sans" panose="020B0606030504020204" pitchFamily="34" charset="0"/>
                <a:cs typeface="Open Sans" panose="020B0606030504020204" pitchFamily="34" charset="0"/>
              </a:rPr>
              <a:t>drop</a:t>
            </a:r>
            <a:endParaRPr lang="en-US">
              <a:solidFill>
                <a:srgbClr val="00466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2A027ED6-4741-BE3F-0145-174886372614}"/>
              </a:ext>
            </a:extLst>
          </p:cNvPr>
          <p:cNvSpPr txBox="1"/>
          <p:nvPr/>
        </p:nvSpPr>
        <p:spPr>
          <a:xfrm>
            <a:off x="4808963" y="1970047"/>
            <a:ext cx="201651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004669"/>
                </a:solidFill>
                <a:latin typeface="Open Sans" panose="020B0606030504020204" pitchFamily="34" charset="0"/>
                <a:ea typeface="Open Sans" panose="020B0606030504020204" pitchFamily="34" charset="0"/>
                <a:cs typeface="Open Sans" panose="020B0606030504020204" pitchFamily="34" charset="0"/>
              </a:rPr>
              <a:t>Metaphase spreads adhered to slide</a:t>
            </a:r>
          </a:p>
        </p:txBody>
      </p:sp>
      <p:sp>
        <p:nvSpPr>
          <p:cNvPr id="14" name="TextBox 13">
            <a:extLst>
              <a:ext uri="{FF2B5EF4-FFF2-40B4-BE49-F238E27FC236}">
                <a16:creationId xmlns:a16="http://schemas.microsoft.com/office/drawing/2014/main" id="{6879F05D-A622-6213-906A-60FF68279887}"/>
              </a:ext>
            </a:extLst>
          </p:cNvPr>
          <p:cNvSpPr txBox="1"/>
          <p:nvPr/>
        </p:nvSpPr>
        <p:spPr>
          <a:xfrm>
            <a:off x="4582953" y="1114456"/>
            <a:ext cx="151304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004669"/>
                </a:solidFill>
                <a:latin typeface="Open Sans"/>
                <a:ea typeface="Open Sans"/>
                <a:cs typeface="Open Sans"/>
              </a:rPr>
              <a:t>Probe targeting only one strand</a:t>
            </a:r>
            <a:endParaRPr lang="en-US">
              <a:solidFill>
                <a:srgbClr val="00466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365E9659-9F04-6F00-68EF-A83BED3C3C00}"/>
              </a:ext>
            </a:extLst>
          </p:cNvPr>
          <p:cNvSpPr txBox="1"/>
          <p:nvPr/>
        </p:nvSpPr>
        <p:spPr>
          <a:xfrm>
            <a:off x="6634977" y="2406804"/>
            <a:ext cx="136602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004669"/>
                </a:solidFill>
                <a:latin typeface="Open Sans" panose="020B0606030504020204" pitchFamily="34" charset="0"/>
                <a:ea typeface="Open Sans" panose="020B0606030504020204" pitchFamily="34" charset="0"/>
                <a:cs typeface="Open Sans" panose="020B0606030504020204" pitchFamily="34" charset="0"/>
              </a:rPr>
              <a:t>Probe and coverslip</a:t>
            </a:r>
            <a:endParaRPr lang="en-US">
              <a:solidFill>
                <a:srgbClr val="004669"/>
              </a:solidFill>
              <a:latin typeface="Open Sans" panose="020B0606030504020204" pitchFamily="34" charset="0"/>
              <a:ea typeface="Open Sans" panose="020B0606030504020204" pitchFamily="34" charset="0"/>
              <a:cs typeface="Open Sans" panose="020B0606030504020204" pitchFamily="34" charset="0"/>
            </a:endParaRPr>
          </a:p>
          <a:p>
            <a:r>
              <a:rPr lang="en-US" sz="1400">
                <a:solidFill>
                  <a:srgbClr val="004669"/>
                </a:solidFill>
                <a:latin typeface="Open Sans" panose="020B0606030504020204" pitchFamily="34" charset="0"/>
                <a:ea typeface="Open Sans" panose="020B0606030504020204" pitchFamily="34" charset="0"/>
                <a:cs typeface="Open Sans" panose="020B0606030504020204" pitchFamily="34" charset="0"/>
              </a:rPr>
              <a:t>applied</a:t>
            </a:r>
            <a:endParaRPr lang="en-US">
              <a:solidFill>
                <a:srgbClr val="00466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80A8EDFB-4C6B-371B-8AEE-4FE5D8C352ED}"/>
              </a:ext>
            </a:extLst>
          </p:cNvPr>
          <p:cNvSpPr txBox="1"/>
          <p:nvPr/>
        </p:nvSpPr>
        <p:spPr>
          <a:xfrm>
            <a:off x="7694342" y="1970047"/>
            <a:ext cx="201651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004669"/>
                </a:solidFill>
                <a:latin typeface="Open Sans" panose="020B0606030504020204" pitchFamily="34" charset="0"/>
                <a:ea typeface="Open Sans" panose="020B0606030504020204" pitchFamily="34" charset="0"/>
                <a:cs typeface="Open Sans" panose="020B0606030504020204" pitchFamily="34" charset="0"/>
              </a:rPr>
              <a:t>Sample and probe DNA now in contact</a:t>
            </a:r>
            <a:endParaRPr lang="en-US">
              <a:solidFill>
                <a:srgbClr val="00466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a:extLst>
              <a:ext uri="{FF2B5EF4-FFF2-40B4-BE49-F238E27FC236}">
                <a16:creationId xmlns:a16="http://schemas.microsoft.com/office/drawing/2014/main" id="{99717C47-B0D3-ADF1-250A-D3C528F3E257}"/>
              </a:ext>
            </a:extLst>
          </p:cNvPr>
          <p:cNvSpPr txBox="1"/>
          <p:nvPr/>
        </p:nvSpPr>
        <p:spPr>
          <a:xfrm>
            <a:off x="9459951" y="2666999"/>
            <a:ext cx="201651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004669"/>
                </a:solidFill>
                <a:latin typeface="Open Sans" panose="020B0606030504020204" pitchFamily="34" charset="0"/>
                <a:ea typeface="Open Sans" panose="020B0606030504020204" pitchFamily="34" charset="0"/>
                <a:cs typeface="Open Sans" panose="020B0606030504020204" pitchFamily="34" charset="0"/>
              </a:rPr>
              <a:t>Heat</a:t>
            </a:r>
            <a:endParaRPr lang="en-US">
              <a:solidFill>
                <a:srgbClr val="004669"/>
              </a:solidFill>
              <a:latin typeface="Open Sans" panose="020B0606030504020204" pitchFamily="34" charset="0"/>
              <a:ea typeface="Open Sans" panose="020B0606030504020204" pitchFamily="34" charset="0"/>
              <a:cs typeface="Open Sans" panose="020B0606030504020204" pitchFamily="34" charset="0"/>
            </a:endParaRPr>
          </a:p>
          <a:p>
            <a:r>
              <a:rPr lang="en-US" sz="1400">
                <a:solidFill>
                  <a:srgbClr val="004669"/>
                </a:solidFill>
                <a:latin typeface="Open Sans" panose="020B0606030504020204" pitchFamily="34" charset="0"/>
                <a:ea typeface="Open Sans" panose="020B0606030504020204" pitchFamily="34" charset="0"/>
                <a:cs typeface="Open Sans" panose="020B0606030504020204" pitchFamily="34" charset="0"/>
              </a:rPr>
              <a:t>applied</a:t>
            </a:r>
            <a:endParaRPr lang="en-US">
              <a:solidFill>
                <a:srgbClr val="00466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7CED4D2B-0EFC-9B29-4AAC-B963F7825B48}"/>
              </a:ext>
            </a:extLst>
          </p:cNvPr>
          <p:cNvSpPr txBox="1"/>
          <p:nvPr/>
        </p:nvSpPr>
        <p:spPr>
          <a:xfrm>
            <a:off x="10284345" y="1028168"/>
            <a:ext cx="1757976"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004669"/>
                </a:solidFill>
                <a:latin typeface="Open Sans"/>
                <a:ea typeface="Open Sans"/>
                <a:cs typeface="Open Sans"/>
              </a:rPr>
              <a:t>Denatured sample and probe DNA bind. Slide proceeds to post-hybridization wash and imaging.</a:t>
            </a:r>
            <a:endParaRPr lang="en-US" sz="1400">
              <a:solidFill>
                <a:srgbClr val="000000"/>
              </a:solidFill>
              <a:latin typeface="Open Sans"/>
              <a:ea typeface="Open Sans"/>
              <a:cs typeface="Open Sans"/>
            </a:endParaRPr>
          </a:p>
        </p:txBody>
      </p:sp>
      <p:sp>
        <p:nvSpPr>
          <p:cNvPr id="3" name="TextBox 2">
            <a:extLst>
              <a:ext uri="{FF2B5EF4-FFF2-40B4-BE49-F238E27FC236}">
                <a16:creationId xmlns:a16="http://schemas.microsoft.com/office/drawing/2014/main" id="{BDD54E67-E7F3-B2ED-59E0-EC5F2186C850}"/>
              </a:ext>
            </a:extLst>
          </p:cNvPr>
          <p:cNvSpPr txBox="1"/>
          <p:nvPr/>
        </p:nvSpPr>
        <p:spPr>
          <a:xfrm>
            <a:off x="4116661" y="5185316"/>
            <a:ext cx="1486828"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004669"/>
                </a:solidFill>
                <a:latin typeface="Open Sans" panose="020B0606030504020204" pitchFamily="34" charset="0"/>
                <a:ea typeface="Open Sans" panose="020B0606030504020204" pitchFamily="34" charset="0"/>
                <a:cs typeface="Open Sans" panose="020B0606030504020204" pitchFamily="34" charset="0"/>
              </a:rPr>
              <a:t>UV irradiation; exonuclease exposure</a:t>
            </a:r>
            <a:endParaRPr lang="en-US">
              <a:solidFill>
                <a:srgbClr val="00466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20">
            <a:extLst>
              <a:ext uri="{FF2B5EF4-FFF2-40B4-BE49-F238E27FC236}">
                <a16:creationId xmlns:a16="http://schemas.microsoft.com/office/drawing/2014/main" id="{BFA15F93-3DF2-AFB3-3C2F-18DF60439753}"/>
              </a:ext>
            </a:extLst>
          </p:cNvPr>
          <p:cNvSpPr txBox="1"/>
          <p:nvPr/>
        </p:nvSpPr>
        <p:spPr>
          <a:xfrm>
            <a:off x="20174" y="1165620"/>
            <a:ext cx="1334965"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dirty="0">
                <a:solidFill>
                  <a:srgbClr val="004669"/>
                </a:solidFill>
                <a:latin typeface="Open Sans"/>
                <a:ea typeface="Open Sans"/>
                <a:cs typeface="Open Sans"/>
              </a:rPr>
              <a:t>dGH media</a:t>
            </a:r>
            <a:endParaRPr lang="en-US" sz="1300" dirty="0">
              <a:solidFill>
                <a:srgbClr val="000000"/>
              </a:solidFill>
              <a:latin typeface="Calibri" panose="020F0502020204030204"/>
              <a:ea typeface="Calibri" panose="020F0502020204030204"/>
              <a:cs typeface="Calibri" panose="020F0502020204030204"/>
            </a:endParaRPr>
          </a:p>
          <a:p>
            <a:r>
              <a:rPr lang="en-US" sz="1300" dirty="0">
                <a:solidFill>
                  <a:srgbClr val="004669"/>
                </a:solidFill>
                <a:latin typeface="Open Sans"/>
                <a:ea typeface="Open Sans"/>
                <a:cs typeface="Open Sans"/>
              </a:rPr>
              <a:t>additive</a:t>
            </a:r>
            <a:endParaRPr lang="en-US" sz="1300" dirty="0">
              <a:ea typeface="Calibri"/>
              <a:cs typeface="Calibri"/>
            </a:endParaRPr>
          </a:p>
        </p:txBody>
      </p:sp>
      <p:sp>
        <p:nvSpPr>
          <p:cNvPr id="2" name="Rectangle 1">
            <a:extLst>
              <a:ext uri="{FF2B5EF4-FFF2-40B4-BE49-F238E27FC236}">
                <a16:creationId xmlns:a16="http://schemas.microsoft.com/office/drawing/2014/main" id="{C275B4C3-71EC-096A-A451-075DA40B3CD3}"/>
              </a:ext>
            </a:extLst>
          </p:cNvPr>
          <p:cNvSpPr/>
          <p:nvPr/>
        </p:nvSpPr>
        <p:spPr>
          <a:xfrm>
            <a:off x="27877" y="919975"/>
            <a:ext cx="1431073" cy="90139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466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Rectangle 21">
            <a:extLst>
              <a:ext uri="{FF2B5EF4-FFF2-40B4-BE49-F238E27FC236}">
                <a16:creationId xmlns:a16="http://schemas.microsoft.com/office/drawing/2014/main" id="{706FFC41-ECBD-F5A1-2B92-E2383A2999F2}"/>
              </a:ext>
            </a:extLst>
          </p:cNvPr>
          <p:cNvSpPr/>
          <p:nvPr/>
        </p:nvSpPr>
        <p:spPr>
          <a:xfrm>
            <a:off x="4460487" y="966438"/>
            <a:ext cx="1942171" cy="854927"/>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466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Rectangle 22">
            <a:extLst>
              <a:ext uri="{FF2B5EF4-FFF2-40B4-BE49-F238E27FC236}">
                <a16:creationId xmlns:a16="http://schemas.microsoft.com/office/drawing/2014/main" id="{64223DFA-17BB-4E1D-0382-6273413C1902}"/>
              </a:ext>
            </a:extLst>
          </p:cNvPr>
          <p:cNvSpPr/>
          <p:nvPr/>
        </p:nvSpPr>
        <p:spPr>
          <a:xfrm>
            <a:off x="4116657" y="4553414"/>
            <a:ext cx="3336072" cy="1589049"/>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466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TextBox 23">
            <a:extLst>
              <a:ext uri="{FF2B5EF4-FFF2-40B4-BE49-F238E27FC236}">
                <a16:creationId xmlns:a16="http://schemas.microsoft.com/office/drawing/2014/main" id="{E663CB72-D3DC-9620-FA0C-288A230F64DF}"/>
              </a:ext>
            </a:extLst>
          </p:cNvPr>
          <p:cNvSpPr txBox="1"/>
          <p:nvPr/>
        </p:nvSpPr>
        <p:spPr>
          <a:xfrm>
            <a:off x="27877" y="8648"/>
            <a:ext cx="12164121" cy="825500"/>
          </a:xfrm>
          <a:prstGeom prst="rect">
            <a:avLst/>
          </a:prstGeom>
          <a:solidFill>
            <a:srgbClr val="004469"/>
          </a:solidFill>
          <a:ln w="6350">
            <a:solidFill>
              <a:srgbClr val="004469"/>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endParaRPr kumimoji="0" lang="en-US" sz="2400" i="0" u="none" strike="noStrike" kern="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endParaRPr>
          </a:p>
          <a:p>
            <a:r>
              <a:rPr kumimoji="0" lang="en-US" sz="2400" i="0" u="none" strike="noStrike" kern="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Directional Genomic Hybridization (dGH)</a:t>
            </a:r>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60640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58A5F11-648A-51D2-2A90-5277755657BF}"/>
              </a:ext>
            </a:extLst>
          </p:cNvPr>
          <p:cNvSpPr txBox="1"/>
          <p:nvPr/>
        </p:nvSpPr>
        <p:spPr>
          <a:xfrm>
            <a:off x="6576392" y="957965"/>
            <a:ext cx="4898951" cy="2585323"/>
          </a:xfrm>
          <a:prstGeom prst="rect">
            <a:avLst/>
          </a:prstGeom>
          <a:noFill/>
        </p:spPr>
        <p:txBody>
          <a:bodyPr wrap="square" lIns="91440" tIns="45720" rIns="91440" bIns="45720" rtlCol="0" anchor="t">
            <a:spAutoFit/>
          </a:bodyPr>
          <a:lstStyle/>
          <a:p>
            <a:r>
              <a:rPr lang="en-US" b="1" kern="0" dirty="0">
                <a:solidFill>
                  <a:srgbClr val="004669"/>
                </a:solidFill>
                <a:latin typeface="Open Sans"/>
                <a:ea typeface="Open Sans"/>
                <a:cs typeface="Open Sans"/>
              </a:rPr>
              <a:t>Example of dGH hybridization outcome.</a:t>
            </a:r>
          </a:p>
          <a:p>
            <a:endParaRPr lang="en-US" b="1" kern="0" dirty="0">
              <a:solidFill>
                <a:srgbClr val="004669"/>
              </a:solidFill>
              <a:latin typeface="Open Sans"/>
              <a:ea typeface="Open Sans"/>
              <a:cs typeface="Open Sans"/>
            </a:endParaRPr>
          </a:p>
          <a:p>
            <a:r>
              <a:rPr lang="en-US" kern="0" dirty="0">
                <a:solidFill>
                  <a:srgbClr val="004669"/>
                </a:solidFill>
                <a:latin typeface="Open Sans"/>
                <a:ea typeface="Open Sans"/>
                <a:cs typeface="Open Sans"/>
              </a:rPr>
              <a:t>Fluorescence is seen in the same subtelomeric region of chromosome 21 </a:t>
            </a:r>
          </a:p>
          <a:p>
            <a:r>
              <a:rPr lang="en-US" kern="0" dirty="0">
                <a:solidFill>
                  <a:srgbClr val="004669"/>
                </a:solidFill>
                <a:latin typeface="Open Sans"/>
                <a:ea typeface="Open Sans"/>
                <a:cs typeface="Open Sans"/>
              </a:rPr>
              <a:t>as with FISH, but now the chromosome has only one target site. </a:t>
            </a:r>
          </a:p>
          <a:p>
            <a:endParaRPr lang="en-US" kern="0" dirty="0">
              <a:solidFill>
                <a:srgbClr val="004669"/>
              </a:solidFill>
              <a:latin typeface="Open Sans"/>
              <a:ea typeface="Open Sans"/>
              <a:cs typeface="Open Sans"/>
            </a:endParaRPr>
          </a:p>
          <a:p>
            <a:r>
              <a:rPr lang="en-US" kern="0" dirty="0">
                <a:solidFill>
                  <a:srgbClr val="004669"/>
                </a:solidFill>
                <a:latin typeface="Open Sans"/>
                <a:ea typeface="Open Sans"/>
                <a:cs typeface="Open Sans"/>
              </a:rPr>
              <a:t>Only one chromatid has DNA complementary to the probe sequences.</a:t>
            </a:r>
            <a:endParaRPr lang="en-US" dirty="0">
              <a:cs typeface="Calibri"/>
            </a:endParaRPr>
          </a:p>
        </p:txBody>
      </p:sp>
      <p:grpSp>
        <p:nvGrpSpPr>
          <p:cNvPr id="16" name="object 6">
            <a:extLst>
              <a:ext uri="{FF2B5EF4-FFF2-40B4-BE49-F238E27FC236}">
                <a16:creationId xmlns:a16="http://schemas.microsoft.com/office/drawing/2014/main" id="{B4BE7ACD-8CE9-4053-7E77-B3A9FAE9F2AF}"/>
              </a:ext>
            </a:extLst>
          </p:cNvPr>
          <p:cNvGrpSpPr/>
          <p:nvPr/>
        </p:nvGrpSpPr>
        <p:grpSpPr>
          <a:xfrm>
            <a:off x="0" y="6169688"/>
            <a:ext cx="12192000" cy="688742"/>
            <a:chOff x="0" y="6169688"/>
            <a:chExt cx="12192000" cy="688742"/>
          </a:xfrm>
        </p:grpSpPr>
        <p:sp>
          <p:nvSpPr>
            <p:cNvPr id="14" name="object 7">
              <a:extLst>
                <a:ext uri="{FF2B5EF4-FFF2-40B4-BE49-F238E27FC236}">
                  <a16:creationId xmlns:a16="http://schemas.microsoft.com/office/drawing/2014/main" id="{C0E99E95-5471-E54C-8B61-90848EAB48BD}"/>
                </a:ext>
              </a:extLst>
            </p:cNvPr>
            <p:cNvSpPr/>
            <p:nvPr/>
          </p:nvSpPr>
          <p:spPr>
            <a:xfrm>
              <a:off x="0" y="6366305"/>
              <a:ext cx="12192000" cy="492125"/>
            </a:xfrm>
            <a:custGeom>
              <a:avLst/>
              <a:gdLst/>
              <a:ahLst/>
              <a:cxnLst/>
              <a:rect l="l" t="t" r="r" b="b"/>
              <a:pathLst>
                <a:path w="12192000" h="492125">
                  <a:moveTo>
                    <a:pt x="12191998" y="0"/>
                  </a:moveTo>
                  <a:lnTo>
                    <a:pt x="0" y="0"/>
                  </a:lnTo>
                  <a:lnTo>
                    <a:pt x="0" y="491694"/>
                  </a:lnTo>
                  <a:lnTo>
                    <a:pt x="12191998" y="491694"/>
                  </a:lnTo>
                  <a:lnTo>
                    <a:pt x="12191998" y="0"/>
                  </a:lnTo>
                  <a:close/>
                </a:path>
              </a:pathLst>
            </a:custGeom>
            <a:solidFill>
              <a:srgbClr val="004669"/>
            </a:solidFill>
          </p:spPr>
          <p:txBody>
            <a:bodyPr wrap="square" lIns="0" tIns="0" rIns="0" bIns="0" rtlCol="0"/>
            <a:lstStyle/>
            <a:p>
              <a:endParaRPr/>
            </a:p>
          </p:txBody>
        </p:sp>
        <p:sp>
          <p:nvSpPr>
            <p:cNvPr id="15" name="object 8">
              <a:extLst>
                <a:ext uri="{FF2B5EF4-FFF2-40B4-BE49-F238E27FC236}">
                  <a16:creationId xmlns:a16="http://schemas.microsoft.com/office/drawing/2014/main" id="{0294BD72-6EAE-B796-A136-73040550628C}"/>
                </a:ext>
              </a:extLst>
            </p:cNvPr>
            <p:cNvSpPr/>
            <p:nvPr/>
          </p:nvSpPr>
          <p:spPr>
            <a:xfrm>
              <a:off x="0" y="6169688"/>
              <a:ext cx="12192000" cy="196850"/>
            </a:xfrm>
            <a:custGeom>
              <a:avLst/>
              <a:gdLst/>
              <a:ahLst/>
              <a:cxnLst/>
              <a:rect l="l" t="t" r="r" b="b"/>
              <a:pathLst>
                <a:path w="12192000" h="196850">
                  <a:moveTo>
                    <a:pt x="12191998" y="0"/>
                  </a:moveTo>
                  <a:lnTo>
                    <a:pt x="0" y="0"/>
                  </a:lnTo>
                  <a:lnTo>
                    <a:pt x="0" y="196617"/>
                  </a:lnTo>
                  <a:lnTo>
                    <a:pt x="12191998" y="196617"/>
                  </a:lnTo>
                  <a:lnTo>
                    <a:pt x="12191998" y="0"/>
                  </a:lnTo>
                  <a:close/>
                </a:path>
              </a:pathLst>
            </a:custGeom>
            <a:solidFill>
              <a:srgbClr val="8BADC8"/>
            </a:solidFill>
          </p:spPr>
          <p:txBody>
            <a:bodyPr wrap="square" lIns="0" tIns="0" rIns="0" bIns="0" rtlCol="0"/>
            <a:lstStyle/>
            <a:p>
              <a:endParaRPr/>
            </a:p>
          </p:txBody>
        </p:sp>
      </p:grpSp>
      <p:sp>
        <p:nvSpPr>
          <p:cNvPr id="18" name="object 9">
            <a:extLst>
              <a:ext uri="{FF2B5EF4-FFF2-40B4-BE49-F238E27FC236}">
                <a16:creationId xmlns:a16="http://schemas.microsoft.com/office/drawing/2014/main" id="{2AAD6A9E-B8A3-C7A3-4FB4-64FFBEADE33A}"/>
              </a:ext>
            </a:extLst>
          </p:cNvPr>
          <p:cNvSpPr txBox="1"/>
          <p:nvPr/>
        </p:nvSpPr>
        <p:spPr>
          <a:xfrm>
            <a:off x="0" y="6366305"/>
            <a:ext cx="12192000" cy="316112"/>
          </a:xfrm>
          <a:prstGeom prst="rect">
            <a:avLst/>
          </a:prstGeom>
          <a:ln w="12700">
            <a:solidFill>
              <a:srgbClr val="2F528F"/>
            </a:solidFill>
          </a:ln>
        </p:spPr>
        <p:txBody>
          <a:bodyPr vert="horz" wrap="square" lIns="0" tIns="635" rIns="0" bIns="0" rtlCol="0" anchor="t">
            <a:spAutoFit/>
          </a:bodyPr>
          <a:lstStyle/>
          <a:p>
            <a:pPr>
              <a:lnSpc>
                <a:spcPct val="100000"/>
              </a:lnSpc>
              <a:spcBef>
                <a:spcPts val="5"/>
              </a:spcBef>
            </a:pPr>
            <a:endPar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R="28575" algn="ctr">
              <a:lnSpc>
                <a:spcPct val="100000"/>
              </a:lnSpc>
            </a:pPr>
            <a:r>
              <a:rPr sz="1000" dirty="0">
                <a:solidFill>
                  <a:schemeClr val="bg1"/>
                </a:solidFill>
                <a:latin typeface="Open Sans"/>
                <a:ea typeface="Open Sans"/>
                <a:cs typeface="Open Sans"/>
              </a:rPr>
              <a:t>w </a:t>
            </a:r>
            <a:r>
              <a:rPr sz="1000" dirty="0" err="1">
                <a:solidFill>
                  <a:schemeClr val="bg1"/>
                </a:solidFill>
                <a:latin typeface="Open Sans"/>
                <a:ea typeface="Open Sans"/>
                <a:cs typeface="Open Sans"/>
              </a:rPr>
              <a:t>w</a:t>
            </a:r>
            <a:r>
              <a:rPr sz="1000" spc="10" dirty="0">
                <a:solidFill>
                  <a:schemeClr val="bg1"/>
                </a:solidFill>
                <a:latin typeface="Open Sans"/>
                <a:ea typeface="Open Sans"/>
                <a:cs typeface="Open Sans"/>
              </a:rPr>
              <a:t> </a:t>
            </a:r>
            <a:r>
              <a:rPr sz="1000" dirty="0" err="1">
                <a:solidFill>
                  <a:schemeClr val="bg1"/>
                </a:solidFill>
                <a:latin typeface="Open Sans"/>
                <a:ea typeface="Open Sans"/>
                <a:cs typeface="Open Sans"/>
              </a:rPr>
              <a:t>w</a:t>
            </a:r>
            <a:r>
              <a:rPr sz="1000" spc="10" dirty="0">
                <a:solidFill>
                  <a:schemeClr val="bg1"/>
                </a:solidFill>
                <a:latin typeface="Open Sans"/>
                <a:ea typeface="Open Sans"/>
                <a:cs typeface="Open Sans"/>
              </a:rPr>
              <a:t> </a:t>
            </a:r>
            <a:r>
              <a:rPr sz="1000" dirty="0">
                <a:solidFill>
                  <a:schemeClr val="bg1"/>
                </a:solidFill>
                <a:latin typeface="Open Sans"/>
                <a:ea typeface="Open Sans"/>
                <a:cs typeface="Open Sans"/>
              </a:rPr>
              <a:t>.</a:t>
            </a:r>
            <a:r>
              <a:rPr sz="1000" spc="45" dirty="0">
                <a:solidFill>
                  <a:schemeClr val="bg1"/>
                </a:solidFill>
                <a:latin typeface="Open Sans"/>
                <a:ea typeface="Open Sans"/>
                <a:cs typeface="Open Sans"/>
              </a:rPr>
              <a:t> </a:t>
            </a:r>
            <a:r>
              <a:rPr sz="1000" dirty="0">
                <a:solidFill>
                  <a:schemeClr val="bg1"/>
                </a:solidFill>
                <a:latin typeface="Open Sans"/>
                <a:ea typeface="Open Sans"/>
                <a:cs typeface="Open Sans"/>
              </a:rPr>
              <a:t>k</a:t>
            </a:r>
            <a:r>
              <a:rPr sz="1000" spc="55" dirty="0">
                <a:solidFill>
                  <a:schemeClr val="bg1"/>
                </a:solidFill>
                <a:latin typeface="Open Sans"/>
                <a:ea typeface="Open Sans"/>
                <a:cs typeface="Open Sans"/>
              </a:rPr>
              <a:t> </a:t>
            </a:r>
            <a:r>
              <a:rPr sz="1000" dirty="0">
                <a:solidFill>
                  <a:schemeClr val="bg1"/>
                </a:solidFill>
                <a:latin typeface="Open Sans"/>
                <a:ea typeface="Open Sans"/>
                <a:cs typeface="Open Sans"/>
              </a:rPr>
              <a:t>r</a:t>
            </a:r>
            <a:r>
              <a:rPr sz="1000" spc="55" dirty="0">
                <a:solidFill>
                  <a:schemeClr val="bg1"/>
                </a:solidFill>
                <a:latin typeface="Open Sans"/>
                <a:ea typeface="Open Sans"/>
                <a:cs typeface="Open Sans"/>
              </a:rPr>
              <a:t> </a:t>
            </a:r>
            <a:r>
              <a:rPr sz="1000" dirty="0">
                <a:solidFill>
                  <a:schemeClr val="bg1"/>
                </a:solidFill>
                <a:latin typeface="Open Sans"/>
                <a:ea typeface="Open Sans"/>
                <a:cs typeface="Open Sans"/>
              </a:rPr>
              <a:t>o</a:t>
            </a:r>
            <a:r>
              <a:rPr sz="1000" spc="50" dirty="0">
                <a:solidFill>
                  <a:schemeClr val="bg1"/>
                </a:solidFill>
                <a:latin typeface="Open Sans"/>
                <a:ea typeface="Open Sans"/>
                <a:cs typeface="Open Sans"/>
              </a:rPr>
              <a:t> </a:t>
            </a:r>
            <a:r>
              <a:rPr sz="1000" dirty="0">
                <a:solidFill>
                  <a:schemeClr val="bg1"/>
                </a:solidFill>
                <a:latin typeface="Open Sans"/>
                <a:ea typeface="Open Sans"/>
                <a:cs typeface="Open Sans"/>
              </a:rPr>
              <a:t>m</a:t>
            </a:r>
            <a:r>
              <a:rPr sz="1000" spc="45" dirty="0">
                <a:solidFill>
                  <a:schemeClr val="bg1"/>
                </a:solidFill>
                <a:latin typeface="Open Sans"/>
                <a:ea typeface="Open Sans"/>
                <a:cs typeface="Open Sans"/>
              </a:rPr>
              <a:t> </a:t>
            </a:r>
            <a:r>
              <a:rPr sz="1000" dirty="0">
                <a:solidFill>
                  <a:schemeClr val="bg1"/>
                </a:solidFill>
                <a:latin typeface="Open Sans"/>
                <a:ea typeface="Open Sans"/>
                <a:cs typeface="Open Sans"/>
              </a:rPr>
              <a:t>a</a:t>
            </a:r>
            <a:r>
              <a:rPr sz="1000" spc="45" dirty="0">
                <a:solidFill>
                  <a:schemeClr val="bg1"/>
                </a:solidFill>
                <a:latin typeface="Open Sans"/>
                <a:ea typeface="Open Sans"/>
                <a:cs typeface="Open Sans"/>
              </a:rPr>
              <a:t> </a:t>
            </a:r>
            <a:r>
              <a:rPr sz="1000" dirty="0">
                <a:solidFill>
                  <a:schemeClr val="bg1"/>
                </a:solidFill>
                <a:latin typeface="Open Sans"/>
                <a:ea typeface="Open Sans"/>
                <a:cs typeface="Open Sans"/>
              </a:rPr>
              <a:t>t</a:t>
            </a:r>
            <a:r>
              <a:rPr sz="1000" spc="10" dirty="0">
                <a:solidFill>
                  <a:schemeClr val="bg1"/>
                </a:solidFill>
                <a:latin typeface="Open Sans"/>
                <a:ea typeface="Open Sans"/>
                <a:cs typeface="Open Sans"/>
              </a:rPr>
              <a:t> </a:t>
            </a:r>
            <a:r>
              <a:rPr sz="1000" dirty="0">
                <a:solidFill>
                  <a:schemeClr val="bg1"/>
                </a:solidFill>
                <a:latin typeface="Open Sans"/>
                <a:ea typeface="Open Sans"/>
                <a:cs typeface="Open Sans"/>
              </a:rPr>
              <a:t>i</a:t>
            </a:r>
            <a:r>
              <a:rPr sz="1000" spc="10" dirty="0">
                <a:solidFill>
                  <a:schemeClr val="bg1"/>
                </a:solidFill>
                <a:latin typeface="Open Sans"/>
                <a:ea typeface="Open Sans"/>
                <a:cs typeface="Open Sans"/>
              </a:rPr>
              <a:t> </a:t>
            </a:r>
            <a:r>
              <a:rPr sz="1000" dirty="0">
                <a:solidFill>
                  <a:schemeClr val="bg1"/>
                </a:solidFill>
                <a:latin typeface="Open Sans"/>
                <a:ea typeface="Open Sans"/>
                <a:cs typeface="Open Sans"/>
              </a:rPr>
              <a:t>d</a:t>
            </a:r>
            <a:r>
              <a:rPr sz="1000" spc="50" dirty="0">
                <a:solidFill>
                  <a:schemeClr val="bg1"/>
                </a:solidFill>
                <a:latin typeface="Open Sans"/>
                <a:ea typeface="Open Sans"/>
                <a:cs typeface="Open Sans"/>
              </a:rPr>
              <a:t> </a:t>
            </a:r>
            <a:r>
              <a:rPr sz="1000" dirty="0">
                <a:solidFill>
                  <a:schemeClr val="bg1"/>
                </a:solidFill>
                <a:latin typeface="Open Sans"/>
                <a:ea typeface="Open Sans"/>
                <a:cs typeface="Open Sans"/>
              </a:rPr>
              <a:t>.</a:t>
            </a:r>
            <a:r>
              <a:rPr sz="1000" spc="50" dirty="0">
                <a:solidFill>
                  <a:schemeClr val="bg1"/>
                </a:solidFill>
                <a:latin typeface="Open Sans"/>
                <a:ea typeface="Open Sans"/>
                <a:cs typeface="Open Sans"/>
              </a:rPr>
              <a:t> </a:t>
            </a:r>
            <a:r>
              <a:rPr sz="1000" dirty="0">
                <a:solidFill>
                  <a:schemeClr val="bg1"/>
                </a:solidFill>
                <a:latin typeface="Open Sans"/>
                <a:ea typeface="Open Sans"/>
                <a:cs typeface="Open Sans"/>
              </a:rPr>
              <a:t>c</a:t>
            </a:r>
            <a:r>
              <a:rPr sz="1000" spc="45" dirty="0">
                <a:solidFill>
                  <a:schemeClr val="bg1"/>
                </a:solidFill>
                <a:latin typeface="Open Sans"/>
                <a:ea typeface="Open Sans"/>
                <a:cs typeface="Open Sans"/>
              </a:rPr>
              <a:t> </a:t>
            </a:r>
            <a:r>
              <a:rPr sz="1000" dirty="0">
                <a:solidFill>
                  <a:schemeClr val="bg1"/>
                </a:solidFill>
                <a:latin typeface="Open Sans"/>
                <a:ea typeface="Open Sans"/>
                <a:cs typeface="Open Sans"/>
              </a:rPr>
              <a:t>o</a:t>
            </a:r>
            <a:r>
              <a:rPr sz="1000" spc="50" dirty="0">
                <a:solidFill>
                  <a:schemeClr val="bg1"/>
                </a:solidFill>
                <a:latin typeface="Open Sans"/>
                <a:ea typeface="Open Sans"/>
                <a:cs typeface="Open Sans"/>
              </a:rPr>
              <a:t> </a:t>
            </a:r>
            <a:r>
              <a:rPr sz="1000" spc="-50" dirty="0">
                <a:solidFill>
                  <a:schemeClr val="bg1"/>
                </a:solidFill>
                <a:latin typeface="Open Sans"/>
                <a:ea typeface="Open Sans"/>
                <a:cs typeface="Open Sans"/>
              </a:rPr>
              <a:t>m</a:t>
            </a:r>
            <a:endParaRPr sz="1000" dirty="0">
              <a:solidFill>
                <a:schemeClr val="bg1"/>
              </a:solidFill>
              <a:latin typeface="Open Sans"/>
              <a:ea typeface="Open Sans"/>
              <a:cs typeface="Open Sans"/>
            </a:endParaRPr>
          </a:p>
        </p:txBody>
      </p:sp>
      <p:pic>
        <p:nvPicPr>
          <p:cNvPr id="20" name="object 10" descr="A picture containing font, text, graphics, screenshot&#10;&#10;Description automatically generated">
            <a:extLst>
              <a:ext uri="{FF2B5EF4-FFF2-40B4-BE49-F238E27FC236}">
                <a16:creationId xmlns:a16="http://schemas.microsoft.com/office/drawing/2014/main" id="{D9D43476-8751-C48C-CAEE-6E0045CE703F}"/>
              </a:ext>
            </a:extLst>
          </p:cNvPr>
          <p:cNvPicPr/>
          <p:nvPr/>
        </p:nvPicPr>
        <p:blipFill>
          <a:blip r:embed="rId3" cstate="print"/>
          <a:stretch>
            <a:fillRect/>
          </a:stretch>
        </p:blipFill>
        <p:spPr>
          <a:xfrm>
            <a:off x="164611" y="5344187"/>
            <a:ext cx="1816100" cy="825500"/>
          </a:xfrm>
          <a:prstGeom prst="rect">
            <a:avLst/>
          </a:prstGeom>
        </p:spPr>
      </p:pic>
      <p:grpSp>
        <p:nvGrpSpPr>
          <p:cNvPr id="3" name="Group 2">
            <a:extLst>
              <a:ext uri="{FF2B5EF4-FFF2-40B4-BE49-F238E27FC236}">
                <a16:creationId xmlns:a16="http://schemas.microsoft.com/office/drawing/2014/main" id="{10BBF150-00A9-8A40-859E-DF81961DDCBC}"/>
              </a:ext>
            </a:extLst>
          </p:cNvPr>
          <p:cNvGrpSpPr/>
          <p:nvPr/>
        </p:nvGrpSpPr>
        <p:grpSpPr>
          <a:xfrm>
            <a:off x="803117" y="655509"/>
            <a:ext cx="5056619" cy="4793927"/>
            <a:chOff x="803117" y="655509"/>
            <a:chExt cx="5056619" cy="4793927"/>
          </a:xfrm>
        </p:grpSpPr>
        <p:grpSp>
          <p:nvGrpSpPr>
            <p:cNvPr id="11" name="Group 10">
              <a:extLst>
                <a:ext uri="{FF2B5EF4-FFF2-40B4-BE49-F238E27FC236}">
                  <a16:creationId xmlns:a16="http://schemas.microsoft.com/office/drawing/2014/main" id="{98C1A66E-9AA9-134D-A471-5A75892B8B40}"/>
                </a:ext>
              </a:extLst>
            </p:cNvPr>
            <p:cNvGrpSpPr/>
            <p:nvPr/>
          </p:nvGrpSpPr>
          <p:grpSpPr>
            <a:xfrm>
              <a:off x="803117" y="655509"/>
              <a:ext cx="5056619" cy="4793927"/>
              <a:chOff x="3219215" y="1045803"/>
              <a:chExt cx="5753570" cy="5500171"/>
            </a:xfrm>
          </p:grpSpPr>
          <p:pic>
            <p:nvPicPr>
              <p:cNvPr id="4" name="Picture 3" descr="A picture containing light&#10;&#10;Description automatically generated">
                <a:extLst>
                  <a:ext uri="{FF2B5EF4-FFF2-40B4-BE49-F238E27FC236}">
                    <a16:creationId xmlns:a16="http://schemas.microsoft.com/office/drawing/2014/main" id="{2A22BF26-4E59-A762-DA7A-A242DDC62ED3}"/>
                  </a:ext>
                </a:extLst>
              </p:cNvPr>
              <p:cNvPicPr>
                <a:picLocks noChangeAspect="1"/>
              </p:cNvPicPr>
              <p:nvPr/>
            </p:nvPicPr>
            <p:blipFill>
              <a:blip r:embed="rId4"/>
              <a:stretch>
                <a:fillRect/>
              </a:stretch>
            </p:blipFill>
            <p:spPr>
              <a:xfrm>
                <a:off x="3219215" y="1045803"/>
                <a:ext cx="5753570" cy="5500171"/>
              </a:xfrm>
              <a:prstGeom prst="rect">
                <a:avLst/>
              </a:prstGeom>
            </p:spPr>
          </p:pic>
          <p:sp>
            <p:nvSpPr>
              <p:cNvPr id="6" name="Oval 5">
                <a:extLst>
                  <a:ext uri="{FF2B5EF4-FFF2-40B4-BE49-F238E27FC236}">
                    <a16:creationId xmlns:a16="http://schemas.microsoft.com/office/drawing/2014/main" id="{DE285C3F-698B-CE9B-E9A3-924CC9FAD36B}"/>
                  </a:ext>
                </a:extLst>
              </p:cNvPr>
              <p:cNvSpPr/>
              <p:nvPr/>
            </p:nvSpPr>
            <p:spPr>
              <a:xfrm>
                <a:off x="7657629" y="5145851"/>
                <a:ext cx="1251186" cy="1345259"/>
              </a:xfrm>
              <a:prstGeom prst="ellipse">
                <a:avLst/>
              </a:prstGeom>
              <a:noFill/>
              <a:ln w="571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75BC503-6C90-94E3-E497-A9A80FF99718}"/>
                  </a:ext>
                </a:extLst>
              </p:cNvPr>
              <p:cNvSpPr/>
              <p:nvPr/>
            </p:nvSpPr>
            <p:spPr>
              <a:xfrm>
                <a:off x="7808147" y="2812813"/>
                <a:ext cx="413928" cy="423334"/>
              </a:xfrm>
              <a:prstGeom prst="ellipse">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Isosceles Triangle 1">
              <a:extLst>
                <a:ext uri="{FF2B5EF4-FFF2-40B4-BE49-F238E27FC236}">
                  <a16:creationId xmlns:a16="http://schemas.microsoft.com/office/drawing/2014/main" id="{BAFE5DB9-F509-5FD6-973D-D32D0D972EF9}"/>
                </a:ext>
              </a:extLst>
            </p:cNvPr>
            <p:cNvSpPr/>
            <p:nvPr/>
          </p:nvSpPr>
          <p:spPr>
            <a:xfrm rot="21138558">
              <a:off x="4898184" y="2656479"/>
              <a:ext cx="441703" cy="1605132"/>
            </a:xfrm>
            <a:prstGeom prst="triangle">
              <a:avLst>
                <a:gd name="adj" fmla="val 58987"/>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69D402A-66CE-F8D2-1081-E7CB4CD5EBA2}"/>
              </a:ext>
            </a:extLst>
          </p:cNvPr>
          <p:cNvGrpSpPr/>
          <p:nvPr/>
        </p:nvGrpSpPr>
        <p:grpSpPr>
          <a:xfrm>
            <a:off x="6416018" y="4087104"/>
            <a:ext cx="2609850" cy="2115470"/>
            <a:chOff x="8858250" y="3352794"/>
            <a:chExt cx="2609850" cy="2115470"/>
          </a:xfrm>
        </p:grpSpPr>
        <p:pic>
          <p:nvPicPr>
            <p:cNvPr id="9" name="Picture 8">
              <a:extLst>
                <a:ext uri="{FF2B5EF4-FFF2-40B4-BE49-F238E27FC236}">
                  <a16:creationId xmlns:a16="http://schemas.microsoft.com/office/drawing/2014/main" id="{FBE84888-5FBC-7804-BB1D-7B2C17660E24}"/>
                </a:ext>
              </a:extLst>
            </p:cNvPr>
            <p:cNvPicPr>
              <a:picLocks noChangeAspect="1"/>
            </p:cNvPicPr>
            <p:nvPr/>
          </p:nvPicPr>
          <p:blipFill>
            <a:blip r:embed="rId5"/>
            <a:stretch>
              <a:fillRect/>
            </a:stretch>
          </p:blipFill>
          <p:spPr>
            <a:xfrm>
              <a:off x="8858250" y="3352794"/>
              <a:ext cx="2609850" cy="1752600"/>
            </a:xfrm>
            <a:prstGeom prst="rect">
              <a:avLst/>
            </a:prstGeom>
          </p:spPr>
        </p:pic>
        <p:sp>
          <p:nvSpPr>
            <p:cNvPr id="10" name="TextBox 9">
              <a:extLst>
                <a:ext uri="{FF2B5EF4-FFF2-40B4-BE49-F238E27FC236}">
                  <a16:creationId xmlns:a16="http://schemas.microsoft.com/office/drawing/2014/main" id="{3FAC1DDB-2744-DE54-BEEC-10A0035845A2}"/>
                </a:ext>
              </a:extLst>
            </p:cNvPr>
            <p:cNvSpPr txBox="1"/>
            <p:nvPr/>
          </p:nvSpPr>
          <p:spPr>
            <a:xfrm>
              <a:off x="8858251" y="5129710"/>
              <a:ext cx="2609849" cy="338554"/>
            </a:xfrm>
            <a:prstGeom prst="rect">
              <a:avLst/>
            </a:prstGeom>
            <a:noFill/>
          </p:spPr>
          <p:txBody>
            <a:bodyPr wrap="square" lIns="91440" tIns="45720" rIns="91440" bIns="45720" rtlCol="0" anchor="t">
              <a:spAutoFit/>
            </a:bodyPr>
            <a:lstStyle/>
            <a:p>
              <a:r>
                <a:rPr lang="en-US" sz="1600" b="1" kern="0">
                  <a:solidFill>
                    <a:srgbClr val="004669"/>
                  </a:solidFill>
                  <a:latin typeface="Open Sans"/>
                  <a:ea typeface="Open Sans"/>
                  <a:cs typeface="Open Sans"/>
                </a:rPr>
                <a:t>Previous FISH example.</a:t>
              </a:r>
              <a:endParaRPr lang="en-US" sz="1600">
                <a:cs typeface="Calibri"/>
              </a:endParaRPr>
            </a:p>
          </p:txBody>
        </p:sp>
      </p:grpSp>
      <p:sp>
        <p:nvSpPr>
          <p:cNvPr id="17" name="TextBox 16">
            <a:extLst>
              <a:ext uri="{FF2B5EF4-FFF2-40B4-BE49-F238E27FC236}">
                <a16:creationId xmlns:a16="http://schemas.microsoft.com/office/drawing/2014/main" id="{CFCC662C-B3B9-25B4-5205-510A604F11AF}"/>
              </a:ext>
            </a:extLst>
          </p:cNvPr>
          <p:cNvSpPr txBox="1"/>
          <p:nvPr/>
        </p:nvSpPr>
        <p:spPr>
          <a:xfrm>
            <a:off x="0" y="27432"/>
            <a:ext cx="12192000" cy="704099"/>
          </a:xfrm>
          <a:prstGeom prst="rect">
            <a:avLst/>
          </a:prstGeom>
          <a:solidFill>
            <a:srgbClr val="004469"/>
          </a:solidFill>
          <a:ln w="6350">
            <a:solidFill>
              <a:srgbClr val="004469"/>
            </a:solidFill>
          </a:ln>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endParaRPr lang="en-US" sz="2400" kern="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kumimoji="0" lang="en-US" sz="2400" i="0" u="none" strike="noStrike" kern="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Example dGH Image</a:t>
            </a:r>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757367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ck Template" id="{25DCC81E-5181-0949-9DFD-72BECBE2742C}" vid="{534811D1-0F7C-D340-BEA1-8955A402AB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D76B348F1399A4A8900B8CDDFFA99F2" ma:contentTypeVersion="29" ma:contentTypeDescription="Create a new document." ma:contentTypeScope="" ma:versionID="7738ff92bc96e8d608af88f54797a462">
  <xsd:schema xmlns:xsd="http://www.w3.org/2001/XMLSchema" xmlns:xs="http://www.w3.org/2001/XMLSchema" xmlns:p="http://schemas.microsoft.com/office/2006/metadata/properties" xmlns:ns1="http://schemas.microsoft.com/sharepoint/v3" xmlns:ns2="3f3d851d-63a1-449e-819e-61eaa40fdf12" xmlns:ns3="9348c62d-a6e9-4c4c-b5d1-3d042b2ce2fb" xmlns:ns4="46fb809e-4d72-49c5-be3d-de9208e8791f" targetNamespace="http://schemas.microsoft.com/office/2006/metadata/properties" ma:root="true" ma:fieldsID="30252d20e5925aafc0d367ebea036b94" ns1:_="" ns2:_="" ns3:_="" ns4:_="">
    <xsd:import namespace="http://schemas.microsoft.com/sharepoint/v3"/>
    <xsd:import namespace="3f3d851d-63a1-449e-819e-61eaa40fdf12"/>
    <xsd:import namespace="9348c62d-a6e9-4c4c-b5d1-3d042b2ce2fb"/>
    <xsd:import namespace="46fb809e-4d72-49c5-be3d-de9208e8791f"/>
    <xsd:element name="properties">
      <xsd:complexType>
        <xsd:sequence>
          <xsd:element name="documentManagement">
            <xsd:complexType>
              <xsd:all>
                <xsd:element ref="ns2:Document_x0020_Type"/>
                <xsd:element ref="ns3:SharedWithUsers" minOccurs="0"/>
                <xsd:element ref="ns3:SharingHintHash" minOccurs="0"/>
                <xsd:element ref="ns3:SharedWithDetails" minOccurs="0"/>
                <xsd:element ref="ns2:Catagory"/>
                <xsd:element ref="ns2:Distribute_x003f_" minOccurs="0"/>
                <xsd:element ref="ns1:AverageRating" minOccurs="0"/>
                <xsd:element ref="ns1:RatingCount" minOccurs="0"/>
                <xsd:element ref="ns1:RatedBy" minOccurs="0"/>
                <xsd:element ref="ns1:Ratings" minOccurs="0"/>
                <xsd:element ref="ns1:LikesCount" minOccurs="0"/>
                <xsd:element ref="ns1:LikedBy"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Date" minOccurs="0"/>
                <xsd:element ref="ns2:MediaServiceLocation"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4" nillable="true" ma:displayName="Rating (0-5)" ma:decimals="2" ma:description="Average value of all the ratings that have been submitted" ma:internalName="AverageRating" ma:readOnly="true">
      <xsd:simpleType>
        <xsd:restriction base="dms:Number"/>
      </xsd:simpleType>
    </xsd:element>
    <xsd:element name="RatingCount" ma:index="15" nillable="true" ma:displayName="Number of Ratings" ma:decimals="0" ma:description="Number of ratings submitted" ma:internalName="RatingCount" ma:readOnly="true">
      <xsd:simpleType>
        <xsd:restriction base="dms:Number"/>
      </xsd:simpleType>
    </xsd:element>
    <xsd:element name="RatedBy" ma:index="1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7" nillable="true" ma:displayName="User ratings" ma:description="User ratings for the item" ma:hidden="true" ma:internalName="Ratings">
      <xsd:simpleType>
        <xsd:restriction base="dms:Note"/>
      </xsd:simpleType>
    </xsd:element>
    <xsd:element name="LikesCount" ma:index="18" nillable="true" ma:displayName="Number of Likes" ma:internalName="LikesCount">
      <xsd:simpleType>
        <xsd:restriction base="dms:Unknown"/>
      </xsd:simpleType>
    </xsd:element>
    <xsd:element name="LikedBy" ma:index="1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f3d851d-63a1-449e-819e-61eaa40fdf12" elementFormDefault="qualified">
    <xsd:import namespace="http://schemas.microsoft.com/office/2006/documentManagement/types"/>
    <xsd:import namespace="http://schemas.microsoft.com/office/infopath/2007/PartnerControls"/>
    <xsd:element name="Document_x0020_Type" ma:index="8" ma:displayName="Package" ma:format="Dropdown" ma:indexed="true" ma:internalName="Document_x0020_Type">
      <xsd:simpleType>
        <xsd:restriction base="dms:Choice">
          <xsd:enumeration value="Yes"/>
          <xsd:enumeration value="No"/>
        </xsd:restriction>
      </xsd:simpleType>
    </xsd:element>
    <xsd:element name="Catagory" ma:index="12" ma:displayName="Catagory" ma:default="Other" ma:description="Officially Sanctioned Choices" ma:format="RadioButtons" ma:internalName="Catagory">
      <xsd:simpleType>
        <xsd:restriction base="dms:Choice">
          <xsd:enumeration value="Marketing Materials"/>
          <xsd:enumeration value="Presentations"/>
          <xsd:enumeration value="Competitive Materials"/>
          <xsd:enumeration value="Pricing References"/>
          <xsd:enumeration value="KTD Publications"/>
          <xsd:enumeration value="Outside Publications"/>
          <xsd:enumeration value="Distributor Files"/>
          <xsd:enumeration value="Other"/>
        </xsd:restriction>
      </xsd:simpleType>
    </xsd:element>
    <xsd:element name="Distribute_x003f_" ma:index="13" nillable="true" ma:displayName="Distribute?" ma:default="1" ma:internalName="Distribute_x003f_">
      <xsd:simpleType>
        <xsd:restriction base="dms:Boolean"/>
      </xsd:simpleType>
    </xsd:element>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ServiceDateTaken" ma:index="24" nillable="true" ma:displayName="MediaServiceDateTaken" ma:hidden="true" ma:internalName="MediaServiceDateTaken" ma:readOnly="true">
      <xsd:simpleType>
        <xsd:restriction base="dms:Text"/>
      </xsd:simpleType>
    </xsd:element>
    <xsd:element name="MediaServiceAutoTags" ma:index="25" nillable="true" ma:displayName="Tags" ma:internalName="MediaServiceAutoTags" ma:readOnly="true">
      <xsd:simpleType>
        <xsd:restriction base="dms:Text"/>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OCR" ma:index="28" nillable="true" ma:displayName="Extracted Text" ma:internalName="MediaServiceOCR" ma:readOnly="true">
      <xsd:simpleType>
        <xsd:restriction base="dms:Note">
          <xsd:maxLength value="255"/>
        </xsd:restriction>
      </xsd:simpleType>
    </xsd:element>
    <xsd:element name="MediaLengthInSeconds" ma:index="29" nillable="true" ma:displayName="MediaLengthInSeconds" ma:hidden="true" ma:internalName="MediaLengthInSeconds" ma:readOnly="true">
      <xsd:simpleType>
        <xsd:restriction base="dms:Unknown"/>
      </xsd:simpleType>
    </xsd:element>
    <xsd:element name="Date" ma:index="30" nillable="true" ma:displayName="Date" ma:format="DateOnly" ma:internalName="Date">
      <xsd:simpleType>
        <xsd:restriction base="dms:DateTime"/>
      </xsd:simpleType>
    </xsd:element>
    <xsd:element name="MediaServiceLocation" ma:index="31" nillable="true" ma:displayName="Location" ma:internalName="MediaServiceLocation" ma:readOnly="true">
      <xsd:simpleType>
        <xsd:restriction base="dms:Text"/>
      </xsd:simpleType>
    </xsd:element>
    <xsd:element name="lcf76f155ced4ddcb4097134ff3c332f" ma:index="33" nillable="true" ma:taxonomy="true" ma:internalName="lcf76f155ced4ddcb4097134ff3c332f" ma:taxonomyFieldName="MediaServiceImageTags" ma:displayName="Image Tags" ma:readOnly="false" ma:fieldId="{5cf76f15-5ced-4ddc-b409-7134ff3c332f}" ma:taxonomyMulti="true" ma:sspId="008a6d18-6420-420d-9a98-50f4056d7f0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5" nillable="true" ma:displayName="MediaServiceObjectDetectorVersions" ma:hidden="true" ma:indexed="true" ma:internalName="MediaServiceObjectDetectorVersions" ma:readOnly="true">
      <xsd:simpleType>
        <xsd:restriction base="dms:Text"/>
      </xsd:simpleType>
    </xsd:element>
    <xsd:element name="MediaServiceSearchProperties" ma:index="3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348c62d-a6e9-4c4c-b5d1-3d042b2ce2fb"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internalName="SharingHintHash" ma:readOnly="true">
      <xsd:simpleType>
        <xsd:restriction base="dms:Text"/>
      </xsd:simple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fb809e-4d72-49c5-be3d-de9208e8791f" elementFormDefault="qualified">
    <xsd:import namespace="http://schemas.microsoft.com/office/2006/documentManagement/types"/>
    <xsd:import namespace="http://schemas.microsoft.com/office/infopath/2007/PartnerControls"/>
    <xsd:element name="TaxCatchAll" ma:index="34" nillable="true" ma:displayName="Taxonomy Catch All Column" ma:hidden="true" ma:list="{4e0c8fd3-632a-4d18-883c-33dece821e95}" ma:internalName="TaxCatchAll" ma:showField="CatchAllData" ma:web="46fb809e-4d72-49c5-be3d-de9208e879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cument_x0020_Type xmlns="3f3d851d-63a1-449e-819e-61eaa40fdf12">No</Document_x0020_Type>
    <LikesCount xmlns="http://schemas.microsoft.com/sharepoint/v3" xsi:nil="true"/>
    <Ratings xmlns="http://schemas.microsoft.com/sharepoint/v3" xsi:nil="true"/>
    <Catagory xmlns="3f3d851d-63a1-449e-819e-61eaa40fdf12">Other</Catagory>
    <lcf76f155ced4ddcb4097134ff3c332f xmlns="3f3d851d-63a1-449e-819e-61eaa40fdf12">
      <Terms xmlns="http://schemas.microsoft.com/office/infopath/2007/PartnerControls"/>
    </lcf76f155ced4ddcb4097134ff3c332f>
    <LikedBy xmlns="http://schemas.microsoft.com/sharepoint/v3">
      <UserInfo>
        <DisplayName/>
        <AccountId xsi:nil="true"/>
        <AccountType/>
      </UserInfo>
    </LikedBy>
    <TaxCatchAll xmlns="46fb809e-4d72-49c5-be3d-de9208e8791f" xsi:nil="true"/>
    <Distribute_x003f_ xmlns="3f3d851d-63a1-449e-819e-61eaa40fdf12">false</Distribute_x003f_>
    <Date xmlns="3f3d851d-63a1-449e-819e-61eaa40fdf12" xsi:nil="true"/>
    <RatedBy xmlns="http://schemas.microsoft.com/sharepoint/v3">
      <UserInfo>
        <DisplayName/>
        <AccountId xsi:nil="true"/>
        <AccountType/>
      </UserInfo>
    </RatedBy>
    <SharedWithUsers xmlns="9348c62d-a6e9-4c4c-b5d1-3d042b2ce2fb">
      <UserInfo>
        <DisplayName>Ivan Perez</DisplayName>
        <AccountId>3117</AccountId>
        <AccountType/>
      </UserInfo>
      <UserInfo>
        <DisplayName>Stephanie Elena</DisplayName>
        <AccountId>4456</AccountId>
        <AccountType/>
      </UserInfo>
      <UserInfo>
        <DisplayName>Clare Rogers</DisplayName>
        <AccountId>7210</AccountId>
        <AccountType/>
      </UserInfo>
      <UserInfo>
        <DisplayName>Erin Cross</DisplayName>
        <AccountId>18</AccountId>
        <AccountType/>
      </UserInfo>
      <UserInfo>
        <DisplayName>Christopher Tompkins</DisplayName>
        <AccountId>15</AccountId>
        <AccountType/>
      </UserInfo>
    </SharedWithUsers>
  </documentManagement>
</p:properties>
</file>

<file path=customXml/itemProps1.xml><?xml version="1.0" encoding="utf-8"?>
<ds:datastoreItem xmlns:ds="http://schemas.openxmlformats.org/officeDocument/2006/customXml" ds:itemID="{A2559916-D231-4A90-9C37-0E9F06DB07A4}">
  <ds:schemaRefs>
    <ds:schemaRef ds:uri="http://schemas.microsoft.com/sharepoint/v3/contenttype/forms"/>
  </ds:schemaRefs>
</ds:datastoreItem>
</file>

<file path=customXml/itemProps2.xml><?xml version="1.0" encoding="utf-8"?>
<ds:datastoreItem xmlns:ds="http://schemas.openxmlformats.org/officeDocument/2006/customXml" ds:itemID="{B8B4885E-9A09-4CBF-8B80-0A9A54035E30}">
  <ds:schemaRefs>
    <ds:schemaRef ds:uri="3f3d851d-63a1-449e-819e-61eaa40fdf12"/>
    <ds:schemaRef ds:uri="46fb809e-4d72-49c5-be3d-de9208e8791f"/>
    <ds:schemaRef ds:uri="9348c62d-a6e9-4c4c-b5d1-3d042b2ce2f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F2674A0-B044-4C7D-8807-EC678CE72FB2}">
  <ds:schemaRefs>
    <ds:schemaRef ds:uri="http://purl.org/dc/terms/"/>
    <ds:schemaRef ds:uri="http://schemas.microsoft.com/sharepoint/v3"/>
    <ds:schemaRef ds:uri="46fb809e-4d72-49c5-be3d-de9208e8791f"/>
    <ds:schemaRef ds:uri="http://schemas.openxmlformats.org/package/2006/metadata/core-properties"/>
    <ds:schemaRef ds:uri="http://purl.org/dc/elements/1.1/"/>
    <ds:schemaRef ds:uri="http://schemas.microsoft.com/office/2006/documentManagement/types"/>
    <ds:schemaRef ds:uri="http://purl.org/dc/dcmitype/"/>
    <ds:schemaRef ds:uri="http://schemas.microsoft.com/office/infopath/2007/PartnerControls"/>
    <ds:schemaRef ds:uri="9348c62d-a6e9-4c4c-b5d1-3d042b2ce2fb"/>
    <ds:schemaRef ds:uri="3f3d851d-63a1-449e-819e-61eaa40fdf12"/>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1276</TotalTime>
  <Words>3463</Words>
  <Application>Microsoft Macintosh PowerPoint</Application>
  <PresentationFormat>Widescreen</PresentationFormat>
  <Paragraphs>418</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Open Sans</vt:lpstr>
      <vt:lpstr>Segoe UI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iperez</dc:creator>
  <cp:lastModifiedBy>Stephanie Elena</cp:lastModifiedBy>
  <cp:revision>6</cp:revision>
  <dcterms:created xsi:type="dcterms:W3CDTF">2023-02-11T00:05:14Z</dcterms:created>
  <dcterms:modified xsi:type="dcterms:W3CDTF">2024-04-26T17:58:44Z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0x0101008D76B348F1399A4A8900B8CDDFFA99F2</vt:lpwstr>
  </property>
  <property fmtid="{D5CDD505-2E9C-101B-9397-08002B2CF9AE}" pid="3" name="MediaServiceImageTags">
    <vt:lpwstr/>
  </property>
</Properties>
</file>